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80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299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7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7" r:id="rId117"/>
    <p:sldId id="378" r:id="rId118"/>
    <p:sldId id="379" r:id="rId119"/>
    <p:sldId id="380" r:id="rId120"/>
    <p:sldId id="381" r:id="rId121"/>
    <p:sldId id="382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300" r:id="rId138"/>
    <p:sldId id="259" r:id="rId139"/>
    <p:sldId id="398" r:id="rId140"/>
    <p:sldId id="399" r:id="rId141"/>
    <p:sldId id="400" r:id="rId142"/>
    <p:sldId id="401" r:id="rId143"/>
    <p:sldId id="403" r:id="rId144"/>
    <p:sldId id="402" r:id="rId145"/>
    <p:sldId id="404" r:id="rId146"/>
    <p:sldId id="405" r:id="rId147"/>
    <p:sldId id="406" r:id="rId148"/>
    <p:sldId id="407" r:id="rId149"/>
    <p:sldId id="408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417" r:id="rId159"/>
    <p:sldId id="418" r:id="rId160"/>
    <p:sldId id="419" r:id="rId161"/>
    <p:sldId id="420" r:id="rId162"/>
    <p:sldId id="421" r:id="rId163"/>
    <p:sldId id="429" r:id="rId164"/>
    <p:sldId id="422" r:id="rId165"/>
    <p:sldId id="423" r:id="rId166"/>
    <p:sldId id="424" r:id="rId167"/>
    <p:sldId id="425" r:id="rId168"/>
    <p:sldId id="426" r:id="rId169"/>
    <p:sldId id="427" r:id="rId170"/>
    <p:sldId id="430" r:id="rId171"/>
    <p:sldId id="428" r:id="rId172"/>
    <p:sldId id="431" r:id="rId173"/>
    <p:sldId id="433" r:id="rId174"/>
    <p:sldId id="434" r:id="rId175"/>
    <p:sldId id="432" r:id="rId176"/>
    <p:sldId id="435" r:id="rId177"/>
    <p:sldId id="436" r:id="rId178"/>
    <p:sldId id="260" r:id="rId1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12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notesMaster" Target="notesMasters/notesMaster1.xml"/><Relationship Id="rId181" Type="http://schemas.openxmlformats.org/officeDocument/2006/relationships/printerSettings" Target="printerSettings/printerSettings1.bin"/><Relationship Id="rId182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viewProps" Target="viewProps.xml"/><Relationship Id="rId184" Type="http://schemas.openxmlformats.org/officeDocument/2006/relationships/theme" Target="theme/theme1.xml"/><Relationship Id="rId185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B10E6-7B69-4A48-8BB9-90B0E41753D2}" type="datetimeFigureOut">
              <a:rPr lang="en-US" smtClean="0"/>
              <a:t>11/18/11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37542-8DB3-6246-9C8E-3B1DF33FAE78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51255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Nótese todos los métodos vacíos que son obligatorios</a:t>
            </a:r>
            <a:r>
              <a:rPr lang="es-ES_tradnl" baseline="0" dirty="0" smtClean="0"/>
              <a:t> al implementar la interfaz </a:t>
            </a:r>
            <a:r>
              <a:rPr lang="es-ES_tradnl" baseline="0" dirty="0" err="1" smtClean="0"/>
              <a:t>SessionBean</a:t>
            </a:r>
            <a:r>
              <a:rPr lang="es-ES_tradnl" baseline="0" dirty="0" smtClean="0"/>
              <a:t>. Todo esto para poder hacer que un EJB regrese un </a:t>
            </a:r>
            <a:r>
              <a:rPr lang="es-ES_tradnl" baseline="0" dirty="0" err="1" smtClean="0"/>
              <a:t>String</a:t>
            </a:r>
            <a:r>
              <a:rPr lang="es-ES_tradnl" baseline="0" dirty="0" smtClean="0"/>
              <a:t> con “</a:t>
            </a:r>
            <a:r>
              <a:rPr lang="es-ES_tradnl" baseline="0" dirty="0" err="1" smtClean="0"/>
              <a:t>Hello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World</a:t>
            </a:r>
            <a:r>
              <a:rPr lang="es-ES_tradnl" baseline="0" dirty="0" smtClean="0"/>
              <a:t>”.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5849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No es necesario implementar nada. Así de simple es programar en Spring.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79597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El caballero</a:t>
            </a:r>
            <a:r>
              <a:rPr lang="es-ES_tradnl" baseline="0" dirty="0" smtClean="0"/>
              <a:t> sólo puede rescatar damiselas y no puede hacer ningún otro encargo.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79597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Ahora el caballero valiente puede lanzarse a</a:t>
            </a:r>
            <a:r>
              <a:rPr lang="es-ES_tradnl" baseline="0" dirty="0" smtClean="0"/>
              <a:t> hacer </a:t>
            </a:r>
            <a:r>
              <a:rPr lang="es-ES_tradnl" baseline="0" dirty="0" err="1" smtClean="0"/>
              <a:t>RescatarDamiselaQuest</a:t>
            </a:r>
            <a:r>
              <a:rPr lang="es-ES_tradnl" baseline="0" dirty="0" smtClean="0"/>
              <a:t> o </a:t>
            </a:r>
            <a:r>
              <a:rPr lang="es-ES_tradnl" baseline="0" dirty="0" err="1" smtClean="0"/>
              <a:t>MatarDragonQuest</a:t>
            </a:r>
            <a:r>
              <a:rPr lang="es-ES_tradnl" baseline="0" dirty="0" smtClean="0"/>
              <a:t> o cualquier otro tipo de encargo siempre y cuando implemente la interfaz </a:t>
            </a:r>
            <a:r>
              <a:rPr lang="es-ES_tradnl" baseline="0" dirty="0" err="1" smtClean="0"/>
              <a:t>Quest</a:t>
            </a:r>
            <a:r>
              <a:rPr lang="es-ES_tradnl" baseline="0" dirty="0" smtClean="0"/>
              <a:t>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7959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Primero declaramos a </a:t>
            </a:r>
            <a:r>
              <a:rPr lang="es-ES_tradnl" dirty="0" err="1" smtClean="0"/>
              <a:t>Minstrel</a:t>
            </a:r>
            <a:r>
              <a:rPr lang="es-ES_tradnl" baseline="0" dirty="0" smtClean="0"/>
              <a:t> como un </a:t>
            </a:r>
            <a:r>
              <a:rPr lang="es-ES_tradnl" baseline="0" dirty="0" err="1" smtClean="0"/>
              <a:t>Bean</a:t>
            </a:r>
            <a:r>
              <a:rPr lang="es-ES_tradnl" baseline="0" dirty="0" smtClean="0"/>
              <a:t>, luego nos referimos a él en el aspecto AOP y después de hacer la definición del punto en el cual vamos a trabajar, definimos lo que se va a hacer antes y después de este punto.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93623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90117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6141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98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0979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0A98AF03-7270-45C2-A683-C5E353EF01A5}" type="datetime4">
              <a:rPr lang="en-US" smtClean="0"/>
              <a:pPr/>
              <a:t>November 18, 2011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5AFD-D735-4504-A039-ADEBB6448D55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8118-FB93-4E87-B380-0175F2FE2167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EAE1-CAAC-4AEF-919E-158692B1E55E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A706-D8F2-4D1A-855A-CADC92600C26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F123-1704-49AC-9D15-C4B1462B8014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7EC2-47FB-48A1-8644-C8A81DDAA119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C3ED-7435-49F9-84C8-03CCA2F8DEDB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9BF1-FCD3-4395-8FF6-0047AF66228E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1222-2C8B-4501-BE87-6797EC025925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16C01193-8287-4834-A286-6B880643E934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3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Desarrollo Web utilizando Spring 3.0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J. David Mendoza</a:t>
            </a:r>
          </a:p>
          <a:p>
            <a:r>
              <a:rPr lang="es-ES_tradnl" dirty="0" smtClean="0"/>
              <a:t>(Basado en Spring In </a:t>
            </a:r>
            <a:r>
              <a:rPr lang="es-ES_tradnl" dirty="0" err="1" smtClean="0"/>
              <a:t>Action</a:t>
            </a:r>
            <a:r>
              <a:rPr lang="es-ES_tradnl" dirty="0" smtClean="0"/>
              <a:t>, 3ra Edición de Craig </a:t>
            </a:r>
            <a:r>
              <a:rPr lang="es-ES_tradnl" dirty="0" err="1" smtClean="0"/>
              <a:t>Walls</a:t>
            </a:r>
            <a:r>
              <a:rPr lang="es-ES_trad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6363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Prueba Unitaria</a:t>
            </a:r>
            <a:endParaRPr lang="es-ES_tradnl" dirty="0"/>
          </a:p>
        </p:txBody>
      </p:sp>
      <p:pic>
        <p:nvPicPr>
          <p:cNvPr id="4" name="Content Placeholder 3" descr="Screen shot 2011-11-16 at 11.04.4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12" b="-11812"/>
          <a:stretch>
            <a:fillRect/>
          </a:stretch>
        </p:blipFill>
        <p:spPr>
          <a:xfrm>
            <a:off x="1042988" y="2324100"/>
            <a:ext cx="6777037" cy="3508375"/>
          </a:xfrm>
        </p:spPr>
      </p:pic>
    </p:spTree>
    <p:extLst>
      <p:ext uri="{BB962C8B-B14F-4D97-AF65-F5344CB8AC3E}">
        <p14:creationId xmlns:p14="http://schemas.microsoft.com/office/powerpoint/2010/main" val="1617656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Defines la funcionalidad común en un lugar, pero sólo declaras cómo y dónde esta funcionalidad ha de aplicarse sin necesidad de modificar la clase a la que le aplicaras dicha funcionalidad.</a:t>
            </a:r>
          </a:p>
          <a:p>
            <a:r>
              <a:rPr lang="es-ES_tradnl" dirty="0" smtClean="0"/>
              <a:t>Estas funcionalidades son conocidas como </a:t>
            </a:r>
            <a:r>
              <a:rPr lang="es-ES_tradnl" i="1" dirty="0" smtClean="0"/>
              <a:t>aspectos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81640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ADVICE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_tradnl" dirty="0" smtClean="0"/>
              <a:t>El trabajo de un aspecto se le llama </a:t>
            </a:r>
            <a:r>
              <a:rPr lang="es-ES_tradnl" i="1" dirty="0" err="1" smtClean="0"/>
              <a:t>advice</a:t>
            </a:r>
            <a:r>
              <a:rPr lang="es-ES_tradnl" dirty="0" smtClean="0"/>
              <a:t> (consejo)</a:t>
            </a:r>
          </a:p>
          <a:p>
            <a:r>
              <a:rPr lang="es-ES_tradnl" dirty="0"/>
              <a:t>Este define tanto el qué como el cuándo, además de el trabajo que debe realizar</a:t>
            </a:r>
            <a:r>
              <a:rPr lang="es-ES_tradnl" dirty="0" smtClean="0"/>
              <a:t>.</a:t>
            </a:r>
          </a:p>
          <a:p>
            <a:endParaRPr lang="es-ES_tradnl" dirty="0"/>
          </a:p>
        </p:txBody>
      </p:sp>
      <p:pic>
        <p:nvPicPr>
          <p:cNvPr id="8" name="Content Placeholder 7" descr="Screen shot 2011-11-17 at 10.31.07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999" b="-369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565510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 de </a:t>
            </a:r>
            <a:r>
              <a:rPr lang="es-ES_tradnl" i="1" dirty="0" err="1" smtClean="0"/>
              <a:t>advice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Before</a:t>
            </a:r>
            <a:endParaRPr lang="es-ES_tradnl" dirty="0" smtClean="0"/>
          </a:p>
          <a:p>
            <a:pPr lvl="1"/>
            <a:r>
              <a:rPr lang="es-ES_tradnl" dirty="0" smtClean="0"/>
              <a:t>La funcionalidad se realiza antes que el método sea invocado</a:t>
            </a:r>
          </a:p>
          <a:p>
            <a:r>
              <a:rPr lang="es-ES_tradnl" dirty="0" err="1" smtClean="0"/>
              <a:t>After</a:t>
            </a:r>
            <a:endParaRPr lang="es-ES_tradnl" dirty="0" smtClean="0"/>
          </a:p>
          <a:p>
            <a:pPr lvl="1"/>
            <a:r>
              <a:rPr lang="es-ES_tradnl" dirty="0" smtClean="0"/>
              <a:t>La funcionalidad se realiza después que el método ha sido invocado, no importando su resultado</a:t>
            </a:r>
          </a:p>
        </p:txBody>
      </p:sp>
    </p:spTree>
    <p:extLst>
      <p:ext uri="{BB962C8B-B14F-4D97-AF65-F5344CB8AC3E}">
        <p14:creationId xmlns:p14="http://schemas.microsoft.com/office/powerpoint/2010/main" val="15708854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 de </a:t>
            </a:r>
            <a:r>
              <a:rPr lang="es-ES_tradnl" i="1" dirty="0" err="1" smtClean="0"/>
              <a:t>advice</a:t>
            </a:r>
            <a:r>
              <a:rPr lang="es-ES_tradnl" i="1" dirty="0" smtClean="0"/>
              <a:t> </a:t>
            </a:r>
            <a:r>
              <a:rPr lang="es-ES_tradnl" dirty="0" smtClean="0"/>
              <a:t>(cont.)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err="1" smtClean="0"/>
              <a:t>After-returning</a:t>
            </a:r>
            <a:endParaRPr lang="es-ES_tradnl" dirty="0" smtClean="0"/>
          </a:p>
          <a:p>
            <a:pPr lvl="1"/>
            <a:r>
              <a:rPr lang="es-ES_tradnl" dirty="0" smtClean="0"/>
              <a:t>La funcionalidad se realiza después que el método termine exitosamente</a:t>
            </a:r>
          </a:p>
          <a:p>
            <a:r>
              <a:rPr lang="es-ES_tradnl" dirty="0" err="1" smtClean="0"/>
              <a:t>After-throwing</a:t>
            </a:r>
            <a:endParaRPr lang="es-ES_tradnl" dirty="0" smtClean="0"/>
          </a:p>
          <a:p>
            <a:pPr lvl="1"/>
            <a:r>
              <a:rPr lang="es-ES_tradnl" dirty="0" smtClean="0"/>
              <a:t>La funcionalidad se realiza después que el método lance una excepción</a:t>
            </a:r>
          </a:p>
          <a:p>
            <a:r>
              <a:rPr lang="es-ES_tradnl" dirty="0" err="1" smtClean="0"/>
              <a:t>Around</a:t>
            </a:r>
            <a:endParaRPr lang="es-ES_tradnl" dirty="0" smtClean="0"/>
          </a:p>
          <a:p>
            <a:pPr lvl="1"/>
            <a:r>
              <a:rPr lang="es-ES_tradnl" dirty="0" smtClean="0"/>
              <a:t>La funcionalidad envuelve al método proveyendo funcionalidad para antes y después de la ejecución del método</a:t>
            </a:r>
          </a:p>
        </p:txBody>
      </p:sp>
    </p:spTree>
    <p:extLst>
      <p:ext uri="{BB962C8B-B14F-4D97-AF65-F5344CB8AC3E}">
        <p14:creationId xmlns:p14="http://schemas.microsoft.com/office/powerpoint/2010/main" val="26101192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JOIN POINTS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smtClean="0"/>
              <a:t>Es un punto en la ejecución de la aplicación donde un aspecto se puede conectar</a:t>
            </a:r>
          </a:p>
          <a:p>
            <a:r>
              <a:rPr lang="es-ES_tradnl" dirty="0" smtClean="0"/>
              <a:t>Este punto puede ser cuando se llama un método, se lanza una excepción, o inclusive, cuando un campo está siendo cambiado</a:t>
            </a:r>
            <a:endParaRPr lang="es-ES_tradnl" dirty="0"/>
          </a:p>
        </p:txBody>
      </p:sp>
      <p:pic>
        <p:nvPicPr>
          <p:cNvPr id="8" name="Content Placeholder 7" descr="Screen shot 2011-11-17 at 10.31.07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999" b="-369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17957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POINTCUTS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Si el </a:t>
            </a:r>
            <a:r>
              <a:rPr lang="es-ES_tradnl" i="1" dirty="0" err="1" smtClean="0"/>
              <a:t>advice</a:t>
            </a:r>
            <a:r>
              <a:rPr lang="es-ES_tradnl" dirty="0" smtClean="0"/>
              <a:t> define el qué y el cuándo, los </a:t>
            </a:r>
            <a:r>
              <a:rPr lang="es-ES_tradnl" i="1" dirty="0" err="1" smtClean="0"/>
              <a:t>pointcuts</a:t>
            </a:r>
            <a:r>
              <a:rPr lang="es-ES_tradnl" dirty="0" smtClean="0"/>
              <a:t> definen el dónde</a:t>
            </a:r>
          </a:p>
          <a:p>
            <a:r>
              <a:rPr lang="es-ES_tradnl" dirty="0" smtClean="0"/>
              <a:t>Una definición de </a:t>
            </a:r>
            <a:r>
              <a:rPr lang="es-ES_tradnl" dirty="0" err="1" smtClean="0"/>
              <a:t>pointcut</a:t>
            </a:r>
            <a:r>
              <a:rPr lang="es-ES_tradnl" dirty="0" smtClean="0"/>
              <a:t> encuentra uno o más </a:t>
            </a:r>
            <a:r>
              <a:rPr lang="es-ES_tradnl" i="1" dirty="0" err="1" smtClean="0"/>
              <a:t>join</a:t>
            </a:r>
            <a:r>
              <a:rPr lang="es-ES_tradnl" i="1" dirty="0" smtClean="0"/>
              <a:t> </a:t>
            </a:r>
            <a:r>
              <a:rPr lang="es-ES_tradnl" i="1" dirty="0" err="1" smtClean="0"/>
              <a:t>points</a:t>
            </a:r>
            <a:r>
              <a:rPr lang="es-ES_tradnl" dirty="0" smtClean="0"/>
              <a:t> en donde el </a:t>
            </a:r>
            <a:r>
              <a:rPr lang="es-ES_tradnl" i="1" dirty="0" err="1" smtClean="0"/>
              <a:t>advice</a:t>
            </a:r>
            <a:r>
              <a:rPr lang="es-ES_tradnl" dirty="0" smtClean="0"/>
              <a:t> puede ser aplicado</a:t>
            </a:r>
            <a:endParaRPr lang="es-ES_tradnl" dirty="0"/>
          </a:p>
        </p:txBody>
      </p:sp>
      <p:pic>
        <p:nvPicPr>
          <p:cNvPr id="8" name="Content Placeholder 7" descr="Screen shot 2011-11-17 at 10.31.07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999" b="-369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18395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ASPECTS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Un </a:t>
            </a:r>
            <a:r>
              <a:rPr lang="es-ES_tradnl" i="1" dirty="0" err="1" smtClean="0"/>
              <a:t>aspect</a:t>
            </a:r>
            <a:r>
              <a:rPr lang="es-ES_tradnl" i="1" dirty="0" smtClean="0"/>
              <a:t> </a:t>
            </a:r>
            <a:r>
              <a:rPr lang="es-ES_tradnl" dirty="0" smtClean="0"/>
              <a:t>es la suma de </a:t>
            </a:r>
            <a:r>
              <a:rPr lang="es-ES_tradnl" i="1" dirty="0" err="1" smtClean="0"/>
              <a:t>advice</a:t>
            </a:r>
            <a:r>
              <a:rPr lang="es-ES_tradnl" dirty="0"/>
              <a:t> </a:t>
            </a:r>
            <a:r>
              <a:rPr lang="es-ES_tradnl" dirty="0" smtClean="0"/>
              <a:t>y </a:t>
            </a:r>
            <a:r>
              <a:rPr lang="es-ES_tradnl" i="1" dirty="0" err="1" smtClean="0"/>
              <a:t>pointcuts</a:t>
            </a:r>
            <a:endParaRPr lang="es-ES_tradnl" dirty="0"/>
          </a:p>
        </p:txBody>
      </p:sp>
      <p:pic>
        <p:nvPicPr>
          <p:cNvPr id="8" name="Content Placeholder 7" descr="Screen shot 2011-11-17 at 10.31.07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999" b="-369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046936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INTRODUCTIONS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Las </a:t>
            </a:r>
            <a:r>
              <a:rPr lang="es-ES_tradnl" i="1" dirty="0" err="1" smtClean="0"/>
              <a:t>introductions</a:t>
            </a:r>
            <a:r>
              <a:rPr lang="es-ES_tradnl" dirty="0" smtClean="0"/>
              <a:t> (introducciones) es la capacidad de asignar nuevos métodos o atributos a clases existentes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516072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WEAVING (coser)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Es el proceso de aplicar aspectos al objeto destino para crear uno nuevo con toda la funcionalidad</a:t>
            </a:r>
          </a:p>
          <a:p>
            <a:pPr lvl="1"/>
            <a:r>
              <a:rPr lang="es-ES_tradnl" dirty="0" smtClean="0"/>
              <a:t>Compile time</a:t>
            </a:r>
          </a:p>
          <a:p>
            <a:pPr lvl="1"/>
            <a:r>
              <a:rPr lang="es-ES_tradnl" dirty="0" err="1" smtClean="0"/>
              <a:t>Classload</a:t>
            </a:r>
            <a:r>
              <a:rPr lang="es-ES_tradnl" dirty="0" smtClean="0"/>
              <a:t> time</a:t>
            </a:r>
          </a:p>
          <a:p>
            <a:pPr lvl="1"/>
            <a:r>
              <a:rPr lang="es-ES_tradnl" dirty="0" err="1" smtClean="0"/>
              <a:t>Runtime</a:t>
            </a:r>
            <a:r>
              <a:rPr lang="es-ES_tradnl" dirty="0" smtClean="0"/>
              <a:t> (Utilizada por Spring)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801424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Definición de </a:t>
            </a:r>
            <a:r>
              <a:rPr lang="es-ES_tradnl" dirty="0" err="1" smtClean="0"/>
              <a:t>Pointcuts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args</a:t>
            </a:r>
            <a:r>
              <a:rPr lang="es-ES_tradnl" dirty="0" smtClean="0"/>
              <a:t>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a la ejecución de métodos cuyos argumentos son instancias de los tipos dados</a:t>
            </a:r>
          </a:p>
          <a:p>
            <a:r>
              <a:rPr lang="es-ES_tradnl" dirty="0" smtClean="0"/>
              <a:t>@</a:t>
            </a:r>
            <a:r>
              <a:rPr lang="es-ES_tradnl" dirty="0" err="1" smtClean="0"/>
              <a:t>args</a:t>
            </a:r>
            <a:r>
              <a:rPr lang="es-ES_tradnl" dirty="0" smtClean="0"/>
              <a:t>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a la ejecución de métodos cuyos argumentos están anotados con los tipos dados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35423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Ver resto </a:t>
            </a:r>
            <a:r>
              <a:rPr lang="es-ES_tradnl" dirty="0"/>
              <a:t>de ejemplo </a:t>
            </a:r>
            <a:r>
              <a:rPr lang="es-ES_tradnl" dirty="0" smtClean="0"/>
              <a:t>en: </a:t>
            </a:r>
          </a:p>
          <a:p>
            <a:pPr marL="68580" indent="0">
              <a:buNone/>
            </a:pPr>
            <a:r>
              <a:rPr lang="es-ES_tradnl" dirty="0" err="1" smtClean="0"/>
              <a:t>https</a:t>
            </a:r>
            <a:r>
              <a:rPr lang="es-ES_tradnl" dirty="0"/>
              <a:t>://</a:t>
            </a:r>
            <a:r>
              <a:rPr lang="es-ES_tradnl" dirty="0" err="1"/>
              <a:t>github.com</a:t>
            </a:r>
            <a:r>
              <a:rPr lang="es-ES_tradnl" dirty="0"/>
              <a:t>/</a:t>
            </a:r>
            <a:r>
              <a:rPr lang="es-ES_tradnl" dirty="0" err="1"/>
              <a:t>jdmr</a:t>
            </a:r>
            <a:r>
              <a:rPr lang="es-ES_tradnl" dirty="0"/>
              <a:t>/</a:t>
            </a:r>
            <a:r>
              <a:rPr lang="es-ES_tradnl" dirty="0" err="1"/>
              <a:t>CursoSpring</a:t>
            </a:r>
            <a:r>
              <a:rPr lang="es-ES_tradnl" dirty="0"/>
              <a:t>/</a:t>
            </a:r>
            <a:r>
              <a:rPr lang="es-ES_tradnl" dirty="0" err="1"/>
              <a:t>tree</a:t>
            </a:r>
            <a:r>
              <a:rPr lang="es-ES_tradnl" dirty="0"/>
              <a:t>/master/EjercicioSpring01</a:t>
            </a:r>
          </a:p>
        </p:txBody>
      </p:sp>
    </p:spTree>
    <p:extLst>
      <p:ext uri="{BB962C8B-B14F-4D97-AF65-F5344CB8AC3E}">
        <p14:creationId xmlns:p14="http://schemas.microsoft.com/office/powerpoint/2010/main" val="1208565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Definición de </a:t>
            </a:r>
            <a:r>
              <a:rPr lang="es-ES_tradnl" dirty="0" err="1" smtClean="0"/>
              <a:t>Pointcuts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execution</a:t>
            </a:r>
            <a:r>
              <a:rPr lang="es-ES_tradnl" dirty="0" smtClean="0"/>
              <a:t>()</a:t>
            </a:r>
          </a:p>
          <a:p>
            <a:pPr lvl="1"/>
            <a:r>
              <a:rPr lang="es-ES_tradnl" dirty="0" smtClean="0"/>
              <a:t>Coincide con </a:t>
            </a:r>
            <a:r>
              <a:rPr lang="es-ES_tradnl" dirty="0" err="1" smtClean="0"/>
              <a:t>join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que son ejecuciones de métodos</a:t>
            </a:r>
          </a:p>
          <a:p>
            <a:r>
              <a:rPr lang="es-ES_tradnl" dirty="0" err="1" smtClean="0"/>
              <a:t>this</a:t>
            </a:r>
            <a:r>
              <a:rPr lang="es-ES_tradnl" dirty="0" smtClean="0"/>
              <a:t>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a aquellos cuya referencia del </a:t>
            </a:r>
            <a:r>
              <a:rPr lang="es-ES_tradnl" dirty="0" err="1" smtClean="0"/>
              <a:t>bean</a:t>
            </a:r>
            <a:r>
              <a:rPr lang="es-ES_tradnl" dirty="0" smtClean="0"/>
              <a:t> del proxy AOP sean del tipo dado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081737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Definición de </a:t>
            </a:r>
            <a:r>
              <a:rPr lang="es-ES_tradnl" dirty="0" err="1" smtClean="0"/>
              <a:t>Pointcuts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target()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a aquellos donde el objeto destino sean del tipo dado</a:t>
            </a:r>
          </a:p>
          <a:p>
            <a:r>
              <a:rPr lang="es-ES_tradnl" dirty="0" smtClean="0"/>
              <a:t>@target()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a aquellos donde la clase del objeto ejecutado tenga una anotación del tipo dado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773604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Definición de </a:t>
            </a:r>
            <a:r>
              <a:rPr lang="es-ES_tradnl" dirty="0" err="1" smtClean="0"/>
              <a:t>Pointcuts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within</a:t>
            </a:r>
            <a:r>
              <a:rPr lang="es-ES_tradnl" dirty="0" smtClean="0"/>
              <a:t>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dentro de ciertos tipos</a:t>
            </a:r>
          </a:p>
          <a:p>
            <a:r>
              <a:rPr lang="es-ES_tradnl" dirty="0" smtClean="0"/>
              <a:t>@</a:t>
            </a:r>
            <a:r>
              <a:rPr lang="es-ES_tradnl" dirty="0" err="1" smtClean="0"/>
              <a:t>within</a:t>
            </a:r>
            <a:r>
              <a:rPr lang="es-ES_tradnl" dirty="0" smtClean="0"/>
              <a:t>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dentro de ciertos tipos que tengan la anotación dada (En Spring AOP es la ejecución de métodos declarados en tipos con la anotación dada)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773604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Definición de </a:t>
            </a:r>
            <a:r>
              <a:rPr lang="es-ES_tradnl" dirty="0" err="1" smtClean="0"/>
              <a:t>Pointcuts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annotation</a:t>
            </a:r>
            <a:endParaRPr lang="es-ES_tradnl" dirty="0" smtClean="0"/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a aquellos donde el sujeto del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</a:t>
            </a:r>
            <a:r>
              <a:rPr lang="es-ES_tradnl" dirty="0" smtClean="0"/>
              <a:t> tenga la anotación dada</a:t>
            </a:r>
          </a:p>
        </p:txBody>
      </p:sp>
    </p:spTree>
    <p:extLst>
      <p:ext uri="{BB962C8B-B14F-4D97-AF65-F5344CB8AC3E}">
        <p14:creationId xmlns:p14="http://schemas.microsoft.com/office/powerpoint/2010/main" val="9080295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Crear </a:t>
            </a:r>
            <a:r>
              <a:rPr lang="es-ES_tradnl" dirty="0" err="1" smtClean="0"/>
              <a:t>pointcuts</a:t>
            </a:r>
            <a:endParaRPr lang="es-ES_tradnl" dirty="0"/>
          </a:p>
        </p:txBody>
      </p:sp>
      <p:pic>
        <p:nvPicPr>
          <p:cNvPr id="4" name="Content Placeholder 3" descr="Screen shot 2011-11-17 at 11.18.5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152" b="-481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2475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Crear </a:t>
            </a:r>
            <a:r>
              <a:rPr lang="es-ES_tradnl" dirty="0" err="1" smtClean="0"/>
              <a:t>pointcuts</a:t>
            </a:r>
            <a:endParaRPr lang="es-ES_tradnl" dirty="0"/>
          </a:p>
        </p:txBody>
      </p:sp>
      <p:pic>
        <p:nvPicPr>
          <p:cNvPr id="4" name="Content Placeholder 3" descr="Screen shot 2011-11-17 at 2.54.1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01" b="-396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95431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err="1" smtClean="0"/>
              <a:t>Designador</a:t>
            </a:r>
            <a:r>
              <a:rPr lang="es-ES_tradnl" dirty="0" smtClean="0"/>
              <a:t> </a:t>
            </a:r>
            <a:r>
              <a:rPr lang="es-ES_tradnl" dirty="0" err="1" smtClean="0"/>
              <a:t>bean</a:t>
            </a:r>
            <a:r>
              <a:rPr lang="es-ES_tradnl" dirty="0" smtClean="0"/>
              <a:t>() de Spring</a:t>
            </a:r>
            <a:endParaRPr lang="es-ES_tradnl" dirty="0"/>
          </a:p>
        </p:txBody>
      </p:sp>
      <p:pic>
        <p:nvPicPr>
          <p:cNvPr id="6" name="Content Placeholder 5" descr="Screen shot 2011-11-17 at 2.56.14 P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378" b="-111378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7" name="Content Placeholder 6" descr="Screen shot 2011-11-17 at 2.56.24 P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796" b="-103796"/>
          <a:stretch>
            <a:fillRect/>
          </a:stretch>
        </p:blipFill>
        <p:spPr>
          <a:xfrm>
            <a:off x="1042416" y="4054049"/>
            <a:ext cx="7022592" cy="1752389"/>
          </a:xfrm>
        </p:spPr>
      </p:pic>
    </p:spTree>
    <p:extLst>
      <p:ext uri="{BB962C8B-B14F-4D97-AF65-F5344CB8AC3E}">
        <p14:creationId xmlns:p14="http://schemas.microsoft.com/office/powerpoint/2010/main" val="9370956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 con XML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smtClean="0"/>
              <a:t>&lt;</a:t>
            </a:r>
            <a:r>
              <a:rPr lang="es-ES_tradnl" dirty="0" err="1" smtClean="0"/>
              <a:t>aop:advisor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Define un </a:t>
            </a:r>
            <a:r>
              <a:rPr lang="es-ES_tradnl" i="1" dirty="0" err="1" smtClean="0"/>
              <a:t>advisor</a:t>
            </a:r>
            <a:r>
              <a:rPr lang="es-ES_tradnl" dirty="0" smtClean="0"/>
              <a:t> de AOP</a:t>
            </a:r>
          </a:p>
          <a:p>
            <a:r>
              <a:rPr lang="es-ES_tradnl" dirty="0" smtClean="0"/>
              <a:t>&lt;</a:t>
            </a:r>
            <a:r>
              <a:rPr lang="es-ES_tradnl" dirty="0" err="1" smtClean="0"/>
              <a:t>aop:after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Define un </a:t>
            </a:r>
            <a:r>
              <a:rPr lang="es-ES_tradnl" i="1" dirty="0" err="1" smtClean="0"/>
              <a:t>advice</a:t>
            </a:r>
            <a:r>
              <a:rPr lang="es-ES_tradnl" i="1" dirty="0" smtClean="0"/>
              <a:t> </a:t>
            </a:r>
            <a:r>
              <a:rPr lang="es-ES_tradnl" dirty="0" smtClean="0"/>
              <a:t>de AOP</a:t>
            </a:r>
          </a:p>
          <a:p>
            <a:r>
              <a:rPr lang="es-ES_tradnl" dirty="0" smtClean="0"/>
              <a:t>&lt;</a:t>
            </a:r>
            <a:r>
              <a:rPr lang="es-ES_tradnl" dirty="0" err="1" smtClean="0"/>
              <a:t>aop:after-returning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/>
              <a:t>Define un </a:t>
            </a:r>
            <a:r>
              <a:rPr lang="es-ES_tradnl" i="1" dirty="0" err="1"/>
              <a:t>advice</a:t>
            </a:r>
            <a:r>
              <a:rPr lang="es-ES_tradnl" i="1" dirty="0"/>
              <a:t> </a:t>
            </a:r>
            <a:r>
              <a:rPr lang="es-ES_tradnl" dirty="0"/>
              <a:t>de </a:t>
            </a:r>
            <a:r>
              <a:rPr lang="es-ES_tradnl" dirty="0" smtClean="0"/>
              <a:t>AOP en donde regresa todo bien</a:t>
            </a:r>
          </a:p>
          <a:p>
            <a:r>
              <a:rPr lang="es-ES_tradnl" dirty="0"/>
              <a:t>&lt;</a:t>
            </a:r>
            <a:r>
              <a:rPr lang="es-ES_tradnl" dirty="0" err="1"/>
              <a:t>aop:after</a:t>
            </a:r>
            <a:r>
              <a:rPr lang="es-ES_tradnl" dirty="0" err="1" smtClean="0"/>
              <a:t>-throwing</a:t>
            </a:r>
            <a:r>
              <a:rPr lang="es-ES_tradnl" dirty="0" smtClean="0"/>
              <a:t>&gt;</a:t>
            </a:r>
            <a:endParaRPr lang="es-ES_tradnl" dirty="0"/>
          </a:p>
          <a:p>
            <a:pPr lvl="1"/>
            <a:r>
              <a:rPr lang="es-ES_tradnl" dirty="0"/>
              <a:t>Define un </a:t>
            </a:r>
            <a:r>
              <a:rPr lang="es-ES_tradnl" i="1" dirty="0" err="1"/>
              <a:t>advice</a:t>
            </a:r>
            <a:r>
              <a:rPr lang="es-ES_tradnl" i="1" dirty="0"/>
              <a:t> </a:t>
            </a:r>
            <a:r>
              <a:rPr lang="es-ES_tradnl" dirty="0"/>
              <a:t>de AOP en donde </a:t>
            </a:r>
            <a:r>
              <a:rPr lang="es-ES_tradnl" dirty="0" smtClean="0"/>
              <a:t>se lanza una excepción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805134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 con XML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/>
              <a:t>&lt;</a:t>
            </a:r>
            <a:r>
              <a:rPr lang="es-ES_tradnl" dirty="0" err="1" smtClean="0"/>
              <a:t>aop:around</a:t>
            </a:r>
            <a:r>
              <a:rPr lang="es-ES_tradnl" dirty="0" smtClean="0"/>
              <a:t>&gt;</a:t>
            </a:r>
            <a:endParaRPr lang="es-ES_tradnl" dirty="0"/>
          </a:p>
          <a:p>
            <a:pPr lvl="1"/>
            <a:r>
              <a:rPr lang="es-ES_tradnl" dirty="0"/>
              <a:t>Define un </a:t>
            </a:r>
            <a:r>
              <a:rPr lang="es-ES_tradnl" i="1" dirty="0" err="1"/>
              <a:t>advice</a:t>
            </a:r>
            <a:r>
              <a:rPr lang="es-ES_tradnl" i="1" dirty="0"/>
              <a:t> </a:t>
            </a:r>
            <a:r>
              <a:rPr lang="es-ES_tradnl" dirty="0"/>
              <a:t>de AOP </a:t>
            </a:r>
            <a:r>
              <a:rPr lang="es-ES_tradnl" dirty="0" smtClean="0"/>
              <a:t>del tipo </a:t>
            </a:r>
            <a:r>
              <a:rPr lang="es-ES_tradnl" dirty="0" err="1" smtClean="0"/>
              <a:t>around</a:t>
            </a:r>
            <a:endParaRPr lang="es-ES_tradnl" dirty="0" smtClean="0"/>
          </a:p>
          <a:p>
            <a:r>
              <a:rPr lang="es-ES_tradnl" dirty="0"/>
              <a:t>&lt;</a:t>
            </a:r>
            <a:r>
              <a:rPr lang="es-ES_tradnl" dirty="0" err="1" smtClean="0"/>
              <a:t>aop:aspect</a:t>
            </a:r>
            <a:r>
              <a:rPr lang="es-ES_tradnl" dirty="0" smtClean="0"/>
              <a:t>&gt;</a:t>
            </a:r>
            <a:endParaRPr lang="es-ES_tradnl" dirty="0"/>
          </a:p>
          <a:p>
            <a:pPr lvl="1"/>
            <a:r>
              <a:rPr lang="es-ES_tradnl" dirty="0"/>
              <a:t>Define un </a:t>
            </a:r>
            <a:r>
              <a:rPr lang="es-ES_tradnl" i="1" dirty="0" err="1" smtClean="0"/>
              <a:t>aspect</a:t>
            </a:r>
            <a:r>
              <a:rPr lang="es-ES_tradnl" i="1" dirty="0" smtClean="0"/>
              <a:t> </a:t>
            </a:r>
            <a:r>
              <a:rPr lang="es-ES_tradnl" dirty="0"/>
              <a:t>de </a:t>
            </a:r>
            <a:r>
              <a:rPr lang="es-ES_tradnl" dirty="0" smtClean="0"/>
              <a:t>AOP</a:t>
            </a:r>
            <a:endParaRPr lang="es-ES_tradnl" dirty="0"/>
          </a:p>
          <a:p>
            <a:r>
              <a:rPr lang="es-ES_tradnl" dirty="0"/>
              <a:t>&lt;</a:t>
            </a:r>
            <a:r>
              <a:rPr lang="es-ES_tradnl" dirty="0" err="1" smtClean="0"/>
              <a:t>aop:aspectj-autoproxy</a:t>
            </a:r>
            <a:r>
              <a:rPr lang="es-ES_tradnl" dirty="0" smtClean="0"/>
              <a:t>&gt;</a:t>
            </a:r>
            <a:endParaRPr lang="es-ES_tradnl" dirty="0"/>
          </a:p>
          <a:p>
            <a:pPr lvl="1"/>
            <a:r>
              <a:rPr lang="es-ES_tradnl" dirty="0" smtClean="0"/>
              <a:t>Habilita aspectos de @</a:t>
            </a:r>
            <a:r>
              <a:rPr lang="es-ES_tradnl" dirty="0" err="1" smtClean="0"/>
              <a:t>AspectJ</a:t>
            </a:r>
            <a:r>
              <a:rPr lang="es-ES_tradnl" dirty="0" smtClean="0"/>
              <a:t> manejados por anotaciones</a:t>
            </a:r>
          </a:p>
          <a:p>
            <a:r>
              <a:rPr lang="es-ES_tradnl" dirty="0"/>
              <a:t>&lt;</a:t>
            </a:r>
            <a:r>
              <a:rPr lang="es-ES_tradnl" dirty="0" err="1"/>
              <a:t>aop:before</a:t>
            </a:r>
            <a:r>
              <a:rPr lang="es-ES_tradnl" dirty="0"/>
              <a:t>&gt;</a:t>
            </a:r>
          </a:p>
          <a:p>
            <a:pPr lvl="1"/>
            <a:r>
              <a:rPr lang="es-ES_tradnl" dirty="0"/>
              <a:t>Define un </a:t>
            </a:r>
            <a:r>
              <a:rPr lang="es-ES_tradnl" i="1" dirty="0" err="1"/>
              <a:t>advice</a:t>
            </a:r>
            <a:r>
              <a:rPr lang="es-ES_tradnl" i="1" dirty="0"/>
              <a:t> </a:t>
            </a:r>
            <a:r>
              <a:rPr lang="es-ES_tradnl" dirty="0"/>
              <a:t>de AOP del tipo </a:t>
            </a:r>
            <a:r>
              <a:rPr lang="es-ES_tradnl" i="1" dirty="0" err="1" smtClean="0"/>
              <a:t>before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19345078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 con XML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smtClean="0"/>
              <a:t>&lt;</a:t>
            </a:r>
            <a:r>
              <a:rPr lang="es-ES_tradnl" dirty="0" err="1" smtClean="0"/>
              <a:t>aop:config</a:t>
            </a:r>
            <a:r>
              <a:rPr lang="es-ES_tradnl" dirty="0" smtClean="0"/>
              <a:t>&gt;</a:t>
            </a:r>
            <a:endParaRPr lang="es-ES_tradnl" dirty="0"/>
          </a:p>
          <a:p>
            <a:pPr lvl="1"/>
            <a:r>
              <a:rPr lang="es-ES_tradnl" dirty="0" smtClean="0"/>
              <a:t>El elemento de más alto nivel de AOP. La mayoría de los elementos &lt;</a:t>
            </a:r>
            <a:r>
              <a:rPr lang="es-ES_tradnl" dirty="0" err="1" smtClean="0"/>
              <a:t>aop</a:t>
            </a:r>
            <a:r>
              <a:rPr lang="es-ES_tradnl" dirty="0" smtClean="0"/>
              <a:t>:*&gt; deben estar contenidos dentro de este elemento.</a:t>
            </a:r>
            <a:endParaRPr lang="es-ES_tradnl" dirty="0"/>
          </a:p>
          <a:p>
            <a:r>
              <a:rPr lang="es-ES_tradnl" dirty="0"/>
              <a:t>&lt;</a:t>
            </a:r>
            <a:r>
              <a:rPr lang="es-ES_tradnl" dirty="0" err="1" smtClean="0"/>
              <a:t>aop:declare-parents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Le agrega interfaces a los componentes aconsejados que son implementadas transparentemente</a:t>
            </a:r>
          </a:p>
          <a:p>
            <a:r>
              <a:rPr lang="es-ES_tradnl" dirty="0" smtClean="0"/>
              <a:t>&lt;</a:t>
            </a:r>
            <a:r>
              <a:rPr lang="es-ES_tradnl" dirty="0" err="1" smtClean="0"/>
              <a:t>aop:pointcut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Define un </a:t>
            </a:r>
            <a:r>
              <a:rPr lang="es-ES_tradnl" i="1" dirty="0" err="1" smtClean="0"/>
              <a:t>pointcut</a:t>
            </a:r>
            <a:r>
              <a:rPr lang="es-ES_tradnl" dirty="0" smtClean="0"/>
              <a:t> de AOP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45580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Programación Orientada a Aspectos</a:t>
            </a:r>
          </a:p>
          <a:p>
            <a:pPr lvl="1"/>
            <a:r>
              <a:rPr lang="es-ES_tradnl" dirty="0" smtClean="0"/>
              <a:t>Técnica de programación que busca la separación de responsabilidades dentro de un sistema de software.</a:t>
            </a:r>
          </a:p>
          <a:p>
            <a:pPr lvl="2"/>
            <a:r>
              <a:rPr lang="es-ES_tradnl" dirty="0" smtClean="0"/>
              <a:t>Seguridad</a:t>
            </a:r>
          </a:p>
          <a:p>
            <a:pPr lvl="2"/>
            <a:r>
              <a:rPr lang="es-ES_tradnl" dirty="0" err="1" smtClean="0"/>
              <a:t>Transaccionalidad</a:t>
            </a:r>
            <a:endParaRPr lang="es-ES_tradnl" dirty="0" smtClean="0"/>
          </a:p>
          <a:p>
            <a:pPr lvl="2"/>
            <a:r>
              <a:rPr lang="es-ES_tradnl" dirty="0" err="1" smtClean="0"/>
              <a:t>Logs</a:t>
            </a:r>
            <a:endParaRPr lang="es-ES_tradnl" dirty="0" smtClean="0"/>
          </a:p>
          <a:p>
            <a:pPr lvl="2"/>
            <a:r>
              <a:rPr lang="es-ES_tradnl" dirty="0" smtClean="0"/>
              <a:t>Otros</a:t>
            </a:r>
          </a:p>
        </p:txBody>
      </p:sp>
    </p:spTree>
    <p:extLst>
      <p:ext uri="{BB962C8B-B14F-4D97-AF65-F5344CB8AC3E}">
        <p14:creationId xmlns:p14="http://schemas.microsoft.com/office/powerpoint/2010/main" val="3234535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Clase que ofrece el </a:t>
            </a:r>
            <a:r>
              <a:rPr lang="es-ES_tradnl" i="1" dirty="0" err="1" smtClean="0"/>
              <a:t>advice</a:t>
            </a:r>
            <a:endParaRPr lang="es-ES_tradnl" dirty="0"/>
          </a:p>
        </p:txBody>
      </p:sp>
      <p:pic>
        <p:nvPicPr>
          <p:cNvPr id="4" name="Content Placeholder 3" descr="Screen shot 2011-11-17 at 3.12.2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23" b="-4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26274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Definición del </a:t>
            </a:r>
            <a:r>
              <a:rPr lang="es-ES_tradnl" dirty="0" err="1" smtClean="0"/>
              <a:t>bean</a:t>
            </a:r>
            <a:endParaRPr lang="es-ES_tradnl" dirty="0"/>
          </a:p>
        </p:txBody>
      </p:sp>
      <p:pic>
        <p:nvPicPr>
          <p:cNvPr id="4" name="Content Placeholder 3" descr="Screen shot 2011-11-17 at 3.12.4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9433" b="-2794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27831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Configuración con XML</a:t>
            </a:r>
            <a:endParaRPr lang="es-ES_tradnl" dirty="0"/>
          </a:p>
        </p:txBody>
      </p:sp>
      <p:pic>
        <p:nvPicPr>
          <p:cNvPr id="4" name="Content Placeholder 3" descr="Screen shot 2011-11-17 at 3.14.4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" r="10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22594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Ejecución</a:t>
            </a:r>
            <a:endParaRPr lang="es-ES_tradnl" dirty="0"/>
          </a:p>
        </p:txBody>
      </p:sp>
      <p:pic>
        <p:nvPicPr>
          <p:cNvPr id="4" name="Content Placeholder 3" descr="Screen shot 2011-11-17 at 4.29.1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" b="33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6564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Optimizando </a:t>
            </a:r>
            <a:r>
              <a:rPr lang="es-ES_tradnl" dirty="0" err="1" smtClean="0"/>
              <a:t>pointcut</a:t>
            </a:r>
            <a:endParaRPr lang="es-ES_tradnl" dirty="0"/>
          </a:p>
        </p:txBody>
      </p:sp>
      <p:pic>
        <p:nvPicPr>
          <p:cNvPr id="4" name="Content Placeholder 3" descr="Screen shot 2011-11-17 at 4.31.0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" b="15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6564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Implementando </a:t>
            </a:r>
            <a:r>
              <a:rPr lang="es-ES_tradnl" i="1" dirty="0" err="1" smtClean="0"/>
              <a:t>around</a:t>
            </a:r>
            <a:endParaRPr lang="es-ES_tradnl" dirty="0"/>
          </a:p>
        </p:txBody>
      </p:sp>
      <p:pic>
        <p:nvPicPr>
          <p:cNvPr id="4" name="Content Placeholder 3" descr="Screen shot 2011-11-17 at 4.33.0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86" b="-127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65644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Configurando </a:t>
            </a:r>
            <a:r>
              <a:rPr lang="es-ES_tradnl" i="1" dirty="0" err="1" smtClean="0"/>
              <a:t>around</a:t>
            </a:r>
            <a:endParaRPr lang="es-ES_tradnl" dirty="0"/>
          </a:p>
        </p:txBody>
      </p:sp>
      <p:pic>
        <p:nvPicPr>
          <p:cNvPr id="4" name="Content Placeholder 3" descr="Screen shot 2011-11-17 at 5.26.4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227" b="-382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6564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Implementando con parámetros</a:t>
            </a:r>
            <a:endParaRPr lang="es-ES_tradnl" dirty="0"/>
          </a:p>
        </p:txBody>
      </p:sp>
      <p:pic>
        <p:nvPicPr>
          <p:cNvPr id="6" name="Content Placeholder 5" descr="Screen shot 2011-11-17 at 5.33.23 P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65" r="-22765"/>
          <a:stretch>
            <a:fillRect/>
          </a:stretch>
        </p:blipFill>
        <p:spPr>
          <a:xfrm>
            <a:off x="688257" y="2313432"/>
            <a:ext cx="7022592" cy="995748"/>
          </a:xfrm>
        </p:spPr>
      </p:pic>
      <p:pic>
        <p:nvPicPr>
          <p:cNvPr id="7" name="Content Placeholder 6" descr="Screen shot 2011-11-17 at 5.33.45 P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47" r="-13247"/>
          <a:stretch>
            <a:fillRect/>
          </a:stretch>
        </p:blipFill>
        <p:spPr>
          <a:xfrm>
            <a:off x="1042988" y="3309180"/>
            <a:ext cx="7021512" cy="2497895"/>
          </a:xfrm>
        </p:spPr>
      </p:pic>
    </p:spTree>
    <p:extLst>
      <p:ext uri="{BB962C8B-B14F-4D97-AF65-F5344CB8AC3E}">
        <p14:creationId xmlns:p14="http://schemas.microsoft.com/office/powerpoint/2010/main" val="31738940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Implementando con parámetros</a:t>
            </a:r>
            <a:endParaRPr lang="es-ES_tradnl" dirty="0"/>
          </a:p>
        </p:txBody>
      </p:sp>
      <p:pic>
        <p:nvPicPr>
          <p:cNvPr id="5" name="Content Placeholder 4" descr="Screen shot 2011-11-17 at 5.33.58 P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5" r="-805"/>
          <a:stretch>
            <a:fillRect/>
          </a:stretch>
        </p:blipFill>
        <p:spPr>
          <a:xfrm>
            <a:off x="1701883" y="2313432"/>
            <a:ext cx="7022592" cy="1142280"/>
          </a:xfrm>
        </p:spPr>
      </p:pic>
      <p:pic>
        <p:nvPicPr>
          <p:cNvPr id="6" name="Content Placeholder 5" descr="Screen shot 2011-11-17 at 5.34.13 P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86" r="-14586"/>
          <a:stretch>
            <a:fillRect/>
          </a:stretch>
        </p:blipFill>
        <p:spPr>
          <a:xfrm>
            <a:off x="1042416" y="3455713"/>
            <a:ext cx="7022592" cy="2350726"/>
          </a:xfrm>
        </p:spPr>
      </p:pic>
    </p:spTree>
    <p:extLst>
      <p:ext uri="{BB962C8B-B14F-4D97-AF65-F5344CB8AC3E}">
        <p14:creationId xmlns:p14="http://schemas.microsoft.com/office/powerpoint/2010/main" val="266260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Implementando con parámetros</a:t>
            </a:r>
            <a:endParaRPr lang="es-ES_tradnl" dirty="0"/>
          </a:p>
        </p:txBody>
      </p:sp>
      <p:pic>
        <p:nvPicPr>
          <p:cNvPr id="6" name="Content Placeholder 5" descr="Screen shot 2011-11-17 at 5.41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73" b="-185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2848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Problemas que resuelve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Tener implementaciones duplicadas de este código por todo nuestro sistema</a:t>
            </a:r>
          </a:p>
          <a:p>
            <a:r>
              <a:rPr lang="es-ES_tradnl" dirty="0" smtClean="0"/>
              <a:t>El código se llena de funcionalidad que no tiene que ver con su lógica de negocio principal.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39129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Introducir nueva funcionalidad</a:t>
            </a:r>
            <a:endParaRPr lang="es-ES_tradnl" dirty="0"/>
          </a:p>
        </p:txBody>
      </p:sp>
      <p:pic>
        <p:nvPicPr>
          <p:cNvPr id="6" name="Content Placeholder 5" descr="Screen shot 2011-11-18 at 6.24.10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527" b="-41527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7" name="Content Placeholder 6" descr="Screen shot 2011-11-18 at 6.24.24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51" b="-11351"/>
          <a:stretch>
            <a:fillRect/>
          </a:stretch>
        </p:blipFill>
        <p:spPr>
          <a:xfrm>
            <a:off x="1042416" y="4054049"/>
            <a:ext cx="7022592" cy="1752389"/>
          </a:xfrm>
        </p:spPr>
      </p:pic>
    </p:spTree>
    <p:extLst>
      <p:ext uri="{BB962C8B-B14F-4D97-AF65-F5344CB8AC3E}">
        <p14:creationId xmlns:p14="http://schemas.microsoft.com/office/powerpoint/2010/main" val="33644832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Introducir nueva funcionalidad</a:t>
            </a:r>
            <a:endParaRPr lang="es-ES_tradnl" dirty="0"/>
          </a:p>
        </p:txBody>
      </p:sp>
      <p:pic>
        <p:nvPicPr>
          <p:cNvPr id="5" name="Content Placeholder 4" descr="Screen shot 2011-11-18 at 6.27.4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442" b="-34442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6" name="Content Placeholder 5" descr="Screen shot 2011-11-18 at 6.28.00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763" b="-150763"/>
          <a:stretch>
            <a:fillRect/>
          </a:stretch>
        </p:blipFill>
        <p:spPr>
          <a:xfrm>
            <a:off x="1042416" y="4054049"/>
            <a:ext cx="7022592" cy="1752389"/>
          </a:xfrm>
        </p:spPr>
      </p:pic>
    </p:spTree>
    <p:extLst>
      <p:ext uri="{BB962C8B-B14F-4D97-AF65-F5344CB8AC3E}">
        <p14:creationId xmlns:p14="http://schemas.microsoft.com/office/powerpoint/2010/main" val="326830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 con anotaci</a:t>
            </a:r>
            <a:r>
              <a:rPr lang="es-ES_tradnl" dirty="0" smtClean="0"/>
              <a:t>ones</a:t>
            </a:r>
            <a:endParaRPr lang="es-ES_tradnl" dirty="0"/>
          </a:p>
        </p:txBody>
      </p:sp>
      <p:pic>
        <p:nvPicPr>
          <p:cNvPr id="6" name="Content Placeholder 5" descr="Screen shot 2011-11-18 at 6.31.1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21" r="-155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68807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AOP con anotaciones (cont.)</a:t>
            </a:r>
            <a:endParaRPr lang="es-ES_tradnl" dirty="0"/>
          </a:p>
        </p:txBody>
      </p:sp>
      <p:pic>
        <p:nvPicPr>
          <p:cNvPr id="7" name="Content Placeholder 6" descr="Screen shot 2011-11-18 at 6.36.5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0520" b="-350520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8" name="Content Placeholder 7" descr="Screen shot 2011-11-18 at 6.37.22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065" b="-14065"/>
          <a:stretch>
            <a:fillRect/>
          </a:stretch>
        </p:blipFill>
        <p:spPr>
          <a:xfrm>
            <a:off x="1042416" y="4054049"/>
            <a:ext cx="7022592" cy="1752389"/>
          </a:xfrm>
        </p:spPr>
      </p:pic>
    </p:spTree>
    <p:extLst>
      <p:ext uri="{BB962C8B-B14F-4D97-AF65-F5344CB8AC3E}">
        <p14:creationId xmlns:p14="http://schemas.microsoft.com/office/powerpoint/2010/main" val="31762795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i="1" dirty="0" err="1" smtClean="0"/>
              <a:t>around</a:t>
            </a:r>
            <a:r>
              <a:rPr lang="es-ES_tradnl" i="1" dirty="0" smtClean="0"/>
              <a:t> </a:t>
            </a:r>
            <a:r>
              <a:rPr lang="es-ES_tradnl" dirty="0" smtClean="0"/>
              <a:t>con anotaciones</a:t>
            </a:r>
            <a:endParaRPr lang="es-ES_tradnl" i="1" dirty="0"/>
          </a:p>
        </p:txBody>
      </p:sp>
      <p:pic>
        <p:nvPicPr>
          <p:cNvPr id="7" name="Content Placeholder 6" descr="Screen shot 2011-11-18 at 6.39.5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84" b="-54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5986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Pasando argumentos con </a:t>
            </a:r>
            <a:r>
              <a:rPr lang="es-ES_tradnl" i="1" dirty="0" err="1" smtClean="0"/>
              <a:t>advice</a:t>
            </a:r>
            <a:r>
              <a:rPr lang="es-ES_tradnl" dirty="0" smtClean="0"/>
              <a:t> anotado</a:t>
            </a:r>
            <a:endParaRPr lang="es-ES_tradnl" dirty="0"/>
          </a:p>
        </p:txBody>
      </p:sp>
      <p:pic>
        <p:nvPicPr>
          <p:cNvPr id="4" name="Content Placeholder 3" descr="Screen shot 2011-11-18 at 11.25.5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182" b="-91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72891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Agregar funcionalidad utilizando anotaciones</a:t>
            </a:r>
            <a:endParaRPr lang="es-ES_tradnl" dirty="0"/>
          </a:p>
        </p:txBody>
      </p:sp>
      <p:pic>
        <p:nvPicPr>
          <p:cNvPr id="4" name="Content Placeholder 3" descr="Screen shot 2011-11-18 at 11.28.0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663" b="-276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286479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Trabajar con </a:t>
            </a:r>
            <a:r>
              <a:rPr lang="es-ES_tradnl" dirty="0" smtClean="0"/>
              <a:t>la aplicaci</a:t>
            </a:r>
            <a:r>
              <a:rPr lang="es-ES_tradnl" dirty="0" smtClean="0"/>
              <a:t>ón </a:t>
            </a:r>
            <a:r>
              <a:rPr lang="es-ES_tradnl" dirty="0" smtClean="0"/>
              <a:t>Lote </a:t>
            </a:r>
            <a:r>
              <a:rPr lang="es-ES_tradnl" dirty="0" smtClean="0"/>
              <a:t>y añadir un aspecto que imprima en consola el siguiente mensaje con aspectos</a:t>
            </a:r>
          </a:p>
          <a:p>
            <a:pPr lvl="1"/>
            <a:r>
              <a:rPr lang="es-ES_tradnl" dirty="0" smtClean="0"/>
              <a:t>“Se esta comprando [nombre auto] a las [fecha]”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37961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Básicos de Spring</a:t>
            </a:r>
            <a:endParaRPr lang="es-ES_trad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861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Acceso a Datos</a:t>
            </a:r>
            <a:endParaRPr lang="es-ES_tradnl" dirty="0"/>
          </a:p>
        </p:txBody>
      </p:sp>
      <p:pic>
        <p:nvPicPr>
          <p:cNvPr id="6" name="Content Placeholder 5" descr="Screen shot 2011-11-18 at 11.3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r="28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35757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 del problema</a:t>
            </a:r>
            <a:endParaRPr lang="es-ES_tradnl" dirty="0"/>
          </a:p>
        </p:txBody>
      </p:sp>
      <p:pic>
        <p:nvPicPr>
          <p:cNvPr id="4" name="Content Placeholder 3" descr="Screen shot 2011-11-16 at 11.15.3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" r="37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5991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Acceso a Datos</a:t>
            </a:r>
            <a:endParaRPr lang="es-ES_tradnl" dirty="0"/>
          </a:p>
        </p:txBody>
      </p:sp>
      <p:pic>
        <p:nvPicPr>
          <p:cNvPr id="4" name="Content Placeholder 3" descr="Screen shot 2011-11-18 at 11.44.3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94" r="-172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4818649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Acceso a Datos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Todas las excepciones de acceso a datos de Spring heredan de </a:t>
            </a:r>
            <a:r>
              <a:rPr lang="es-ES_tradnl" b="1" dirty="0" err="1" smtClean="0"/>
              <a:t>DataAccessException</a:t>
            </a:r>
            <a:endParaRPr lang="es-ES_tradnl" b="1" dirty="0" smtClean="0"/>
          </a:p>
          <a:p>
            <a:r>
              <a:rPr lang="es-ES_tradnl" dirty="0" err="1" smtClean="0"/>
              <a:t>DataAccessException</a:t>
            </a:r>
            <a:r>
              <a:rPr lang="es-ES_tradnl" dirty="0" smtClean="0"/>
              <a:t> es un tipo de excepci</a:t>
            </a:r>
            <a:r>
              <a:rPr lang="es-ES_tradnl" dirty="0" smtClean="0"/>
              <a:t>ón </a:t>
            </a:r>
            <a:r>
              <a:rPr lang="es-ES_tradnl" i="1" dirty="0" err="1" smtClean="0"/>
              <a:t>unchecked</a:t>
            </a:r>
            <a:endParaRPr lang="es-ES_tradnl" dirty="0" smtClean="0"/>
          </a:p>
          <a:p>
            <a:r>
              <a:rPr lang="es-ES_tradnl" dirty="0" smtClean="0"/>
              <a:t>Pero, para aprovechar estas excepciones, hay que utilizar una de las plantillas de acceso a datos de Spring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12737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i="1" dirty="0" err="1" smtClean="0"/>
              <a:t>Templates</a:t>
            </a:r>
            <a:r>
              <a:rPr lang="es-ES_tradnl" i="1" dirty="0" smtClean="0"/>
              <a:t> </a:t>
            </a:r>
            <a:r>
              <a:rPr lang="es-ES_tradnl" dirty="0" smtClean="0"/>
              <a:t> y </a:t>
            </a:r>
            <a:r>
              <a:rPr lang="es-ES_tradnl" i="1" dirty="0" err="1" smtClean="0"/>
              <a:t>Callbacks</a:t>
            </a:r>
            <a:endParaRPr lang="es-ES_tradnl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_tradnl" dirty="0" smtClean="0"/>
              <a:t>Las plantillas (</a:t>
            </a:r>
            <a:r>
              <a:rPr lang="es-ES_tradnl" dirty="0" err="1" smtClean="0"/>
              <a:t>templates</a:t>
            </a:r>
            <a:r>
              <a:rPr lang="es-ES_tradnl" dirty="0" smtClean="0"/>
              <a:t>) manejan la parte fija del proceso</a:t>
            </a:r>
          </a:p>
          <a:p>
            <a:r>
              <a:rPr lang="es-ES_tradnl" dirty="0" smtClean="0"/>
              <a:t>Las llamadas (</a:t>
            </a:r>
            <a:r>
              <a:rPr lang="es-ES_tradnl" dirty="0" err="1" smtClean="0"/>
              <a:t>callbacks</a:t>
            </a:r>
            <a:r>
              <a:rPr lang="es-ES_tradnl" dirty="0" smtClean="0"/>
              <a:t>) manejan lo </a:t>
            </a:r>
            <a:r>
              <a:rPr lang="es-ES_tradnl" dirty="0" err="1" smtClean="0"/>
              <a:t>customizable</a:t>
            </a:r>
            <a:endParaRPr lang="es-ES_tradnl" dirty="0"/>
          </a:p>
        </p:txBody>
      </p:sp>
      <p:pic>
        <p:nvPicPr>
          <p:cNvPr id="6" name="Content Placeholder 5" descr="Screen shot 2011-11-18 at 11.58.25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720" b="-507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19258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Plantillas (</a:t>
            </a:r>
            <a:r>
              <a:rPr lang="es-ES_tradnl" dirty="0" err="1" smtClean="0"/>
              <a:t>Templates</a:t>
            </a:r>
            <a:r>
              <a:rPr lang="es-ES_tradnl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jca.cci.core.CciTemplate</a:t>
            </a:r>
            <a:endParaRPr lang="es-ES_tradnl" dirty="0" smtClean="0"/>
          </a:p>
          <a:p>
            <a:pPr lvl="1"/>
            <a:r>
              <a:rPr lang="es-ES_tradnl" dirty="0" smtClean="0"/>
              <a:t>Conexiones a JCA CCI</a:t>
            </a:r>
          </a:p>
          <a:p>
            <a:r>
              <a:rPr lang="es-ES_tradnl" dirty="0" err="1" smtClean="0"/>
              <a:t>jdbc.core.JdbcTemplate</a:t>
            </a:r>
            <a:endParaRPr lang="es-ES_tradnl" dirty="0" smtClean="0"/>
          </a:p>
          <a:p>
            <a:pPr lvl="1"/>
            <a:r>
              <a:rPr lang="es-ES_tradnl" dirty="0" smtClean="0"/>
              <a:t>Conexiones JDBC</a:t>
            </a:r>
          </a:p>
          <a:p>
            <a:r>
              <a:rPr lang="es-ES_tradnl" dirty="0" err="1" smtClean="0"/>
              <a:t>jdbc.core.namedparam</a:t>
            </a:r>
            <a:r>
              <a:rPr lang="es-ES_tradnl" dirty="0" smtClean="0"/>
              <a:t>.</a:t>
            </a:r>
          </a:p>
          <a:p>
            <a:pPr marL="68580" indent="0">
              <a:buNone/>
            </a:pPr>
            <a:r>
              <a:rPr lang="es-ES_tradnl" dirty="0" err="1" smtClean="0"/>
              <a:t>NamedParameterJdbcTemplate</a:t>
            </a:r>
            <a:endParaRPr lang="es-ES_tradnl" dirty="0" smtClean="0"/>
          </a:p>
          <a:p>
            <a:pPr lvl="1"/>
            <a:r>
              <a:rPr lang="es-ES_tradnl" dirty="0" smtClean="0"/>
              <a:t>Conexiones JDBC con soporte para par</a:t>
            </a:r>
            <a:r>
              <a:rPr lang="es-ES_tradnl" dirty="0" smtClean="0"/>
              <a:t>ámetros con nombres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5778630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Plantillas (</a:t>
            </a:r>
            <a:r>
              <a:rPr lang="es-ES_tradnl" dirty="0" err="1" smtClean="0"/>
              <a:t>Templates</a:t>
            </a:r>
            <a:r>
              <a:rPr lang="es-ES_tradnl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jdbc.core.simple.SimpleJdbcTemplate</a:t>
            </a:r>
            <a:endParaRPr lang="es-ES_tradnl" dirty="0" smtClean="0"/>
          </a:p>
          <a:p>
            <a:pPr lvl="1"/>
            <a:r>
              <a:rPr lang="es-ES_tradnl" dirty="0" smtClean="0"/>
              <a:t>Conexiones JDBC simplificadas utilizando Java 5</a:t>
            </a:r>
          </a:p>
          <a:p>
            <a:r>
              <a:rPr lang="es-ES_tradnl" dirty="0" err="1" smtClean="0"/>
              <a:t>orm.hibernate.HibernateTemplate</a:t>
            </a:r>
            <a:endParaRPr lang="es-ES_tradnl" dirty="0" smtClean="0"/>
          </a:p>
          <a:p>
            <a:pPr lvl="1"/>
            <a:r>
              <a:rPr lang="es-ES_tradnl" dirty="0" smtClean="0"/>
              <a:t>Sesiones Hibernate 2.x</a:t>
            </a:r>
          </a:p>
          <a:p>
            <a:r>
              <a:rPr lang="es-ES_tradnl" dirty="0"/>
              <a:t>orm.hibernate3.</a:t>
            </a:r>
            <a:r>
              <a:rPr lang="es-ES_tradnl" dirty="0" smtClean="0"/>
              <a:t>HibernateTemplate</a:t>
            </a:r>
          </a:p>
          <a:p>
            <a:pPr lvl="1"/>
            <a:r>
              <a:rPr lang="es-ES_tradnl" dirty="0" smtClean="0"/>
              <a:t>Sesiones Hibernate 3.x</a:t>
            </a:r>
          </a:p>
        </p:txBody>
      </p:sp>
    </p:spTree>
    <p:extLst>
      <p:ext uri="{BB962C8B-B14F-4D97-AF65-F5344CB8AC3E}">
        <p14:creationId xmlns:p14="http://schemas.microsoft.com/office/powerpoint/2010/main" val="26745769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Plantillas (</a:t>
            </a:r>
            <a:r>
              <a:rPr lang="es-ES_tradnl" dirty="0" err="1" smtClean="0"/>
              <a:t>Templates</a:t>
            </a:r>
            <a:r>
              <a:rPr lang="es-ES_tradnl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orm.ibatis.SqlMapClientTemplate</a:t>
            </a:r>
            <a:endParaRPr lang="es-ES_tradnl" dirty="0" smtClean="0"/>
          </a:p>
          <a:p>
            <a:pPr lvl="1"/>
            <a:r>
              <a:rPr lang="es-ES_tradnl" dirty="0" smtClean="0"/>
              <a:t>Clientes </a:t>
            </a:r>
            <a:r>
              <a:rPr lang="es-ES_tradnl" dirty="0" err="1" smtClean="0"/>
              <a:t>iBATIS</a:t>
            </a:r>
            <a:endParaRPr lang="es-ES_tradnl" dirty="0" smtClean="0"/>
          </a:p>
          <a:p>
            <a:r>
              <a:rPr lang="es-ES_tradnl" dirty="0" err="1" smtClean="0"/>
              <a:t>orm.jdo.JdoTemplate</a:t>
            </a:r>
            <a:endParaRPr lang="es-ES_tradnl" dirty="0" smtClean="0"/>
          </a:p>
          <a:p>
            <a:pPr lvl="1"/>
            <a:r>
              <a:rPr lang="es-ES_tradnl" dirty="0" err="1" smtClean="0"/>
              <a:t>Implementacion</a:t>
            </a:r>
            <a:r>
              <a:rPr lang="es-ES_tradnl" dirty="0" smtClean="0"/>
              <a:t> de Java Data </a:t>
            </a:r>
            <a:r>
              <a:rPr lang="es-ES_tradnl" dirty="0" err="1" smtClean="0"/>
              <a:t>Object</a:t>
            </a:r>
            <a:endParaRPr lang="es-ES_tradnl" dirty="0" smtClean="0"/>
          </a:p>
          <a:p>
            <a:r>
              <a:rPr lang="es-ES_tradnl" dirty="0" err="1" smtClean="0"/>
              <a:t>orm.jpa.JpaTemplate</a:t>
            </a:r>
            <a:endParaRPr lang="es-ES_tradnl" dirty="0" smtClean="0"/>
          </a:p>
          <a:p>
            <a:pPr lvl="1"/>
            <a:r>
              <a:rPr lang="es-ES_tradnl" dirty="0" smtClean="0"/>
              <a:t>Administradores de entidades del Java </a:t>
            </a:r>
            <a:r>
              <a:rPr lang="es-ES_tradnl" dirty="0" err="1" smtClean="0"/>
              <a:t>Persistence</a:t>
            </a:r>
            <a:r>
              <a:rPr lang="es-ES_tradnl" dirty="0" smtClean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76444245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DAO </a:t>
            </a:r>
            <a:r>
              <a:rPr lang="es-ES_tradnl" dirty="0" err="1" smtClean="0"/>
              <a:t>Support</a:t>
            </a:r>
            <a:endParaRPr lang="es-ES_tradnl" dirty="0"/>
          </a:p>
        </p:txBody>
      </p:sp>
      <p:pic>
        <p:nvPicPr>
          <p:cNvPr id="4" name="Content Placeholder 3" descr="Screen shot 2011-11-18 at 12.13.0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498" b="-274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86212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DAO </a:t>
            </a:r>
            <a:r>
              <a:rPr lang="es-ES_tradnl" dirty="0" err="1" smtClean="0"/>
              <a:t>Support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CciDaoSupport</a:t>
            </a:r>
            <a:endParaRPr lang="es-ES_tradnl" dirty="0" smtClean="0"/>
          </a:p>
          <a:p>
            <a:r>
              <a:rPr lang="es-ES_tradnl" dirty="0" err="1" smtClean="0"/>
              <a:t>JdbcDaoSupport</a:t>
            </a:r>
            <a:endParaRPr lang="es-ES_tradnl" dirty="0" smtClean="0"/>
          </a:p>
          <a:p>
            <a:r>
              <a:rPr lang="es-ES_tradnl" dirty="0" err="1" smtClean="0"/>
              <a:t>NamedParameterJdbcDaoSupport</a:t>
            </a:r>
            <a:endParaRPr lang="es-ES_tradnl" dirty="0" smtClean="0"/>
          </a:p>
          <a:p>
            <a:r>
              <a:rPr lang="es-ES_tradnl" dirty="0" err="1" smtClean="0"/>
              <a:t>SimpleJdbcDaoSupport</a:t>
            </a:r>
            <a:endParaRPr lang="es-ES_tradnl" dirty="0" smtClean="0"/>
          </a:p>
          <a:p>
            <a:r>
              <a:rPr lang="es-ES_tradnl" dirty="0" err="1" smtClean="0"/>
              <a:t>HibernateDaoSupport</a:t>
            </a:r>
            <a:r>
              <a:rPr lang="es-ES_tradnl" dirty="0" smtClean="0"/>
              <a:t> (Existe una versi</a:t>
            </a:r>
            <a:r>
              <a:rPr lang="es-ES_tradnl" dirty="0" smtClean="0"/>
              <a:t>ón para Hibernate 2.x y otra para 3.x)</a:t>
            </a:r>
          </a:p>
          <a:p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684087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DAO </a:t>
            </a:r>
            <a:r>
              <a:rPr lang="es-ES_tradnl" dirty="0" err="1" smtClean="0"/>
              <a:t>Support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SqlMapClientDaoSupport</a:t>
            </a:r>
            <a:endParaRPr lang="es-ES_tradnl" dirty="0" smtClean="0"/>
          </a:p>
          <a:p>
            <a:r>
              <a:rPr lang="es-ES_tradnl" dirty="0" err="1" smtClean="0"/>
              <a:t>JdoDaoSupport</a:t>
            </a:r>
            <a:endParaRPr lang="es-ES_tradnl" dirty="0" smtClean="0"/>
          </a:p>
          <a:p>
            <a:r>
              <a:rPr lang="es-ES_tradnl" dirty="0" err="1"/>
              <a:t>JpaDaoSupport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53914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Acceso mediante JNDI</a:t>
            </a:r>
            <a:endParaRPr lang="es-ES_tradnl" dirty="0"/>
          </a:p>
        </p:txBody>
      </p:sp>
      <p:pic>
        <p:nvPicPr>
          <p:cNvPr id="4" name="Content Placeholder 3" descr="Screen shot 2011-11-18 at 12.25.5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438" b="-794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57581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Problema resuelto con AOP</a:t>
            </a:r>
            <a:endParaRPr lang="es-ES_tradnl" dirty="0"/>
          </a:p>
        </p:txBody>
      </p:sp>
      <p:pic>
        <p:nvPicPr>
          <p:cNvPr id="4" name="Content Placeholder 3" descr="Screen shot 2011-11-16 at 11.17.0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385" r="-123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5784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Acceso a trav</a:t>
            </a:r>
            <a:r>
              <a:rPr lang="es-ES_tradnl" dirty="0" smtClean="0"/>
              <a:t>és de DBCP</a:t>
            </a:r>
            <a:endParaRPr lang="es-ES_tradnl" dirty="0"/>
          </a:p>
        </p:txBody>
      </p:sp>
      <p:pic>
        <p:nvPicPr>
          <p:cNvPr id="4" name="Content Placeholder 3" descr="Screen shot 2011-11-18 at 12.28.2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644" b="-426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665164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Acceso a trav</a:t>
            </a:r>
            <a:r>
              <a:rPr lang="es-ES_tradnl" dirty="0" smtClean="0"/>
              <a:t>és del </a:t>
            </a:r>
            <a:r>
              <a:rPr lang="es-ES_tradnl" dirty="0" err="1"/>
              <a:t>DriverManagerDataSource</a:t>
            </a:r>
            <a:endParaRPr lang="es-ES_tradnl" dirty="0"/>
          </a:p>
        </p:txBody>
      </p:sp>
      <p:pic>
        <p:nvPicPr>
          <p:cNvPr id="4" name="Content Placeholder 3" descr="Screen shot 2011-11-18 at 12.30.4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022" b="-430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198711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Declaraci</a:t>
            </a:r>
            <a:r>
              <a:rPr lang="es-ES_tradnl" dirty="0" smtClean="0"/>
              <a:t>ón de SQL</a:t>
            </a:r>
            <a:endParaRPr lang="es-ES_tradnl" dirty="0"/>
          </a:p>
        </p:txBody>
      </p:sp>
      <p:pic>
        <p:nvPicPr>
          <p:cNvPr id="4" name="Content Placeholder 3" descr="Screen shot 2011-11-20 at 5.45.4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493" b="-314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650003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Insertar Datos</a:t>
            </a:r>
            <a:endParaRPr lang="es-ES_tradnl" dirty="0"/>
          </a:p>
        </p:txBody>
      </p:sp>
      <p:pic>
        <p:nvPicPr>
          <p:cNvPr id="4" name="Content Placeholder 3" descr="Screen shot 2011-11-20 at 5.47.4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4" b="3674"/>
          <a:stretch>
            <a:fillRect/>
          </a:stretch>
        </p:blipFill>
        <p:spPr>
          <a:xfrm>
            <a:off x="1042988" y="2324100"/>
            <a:ext cx="6777037" cy="3508375"/>
          </a:xfrm>
        </p:spPr>
      </p:pic>
    </p:spTree>
    <p:extLst>
      <p:ext uri="{BB962C8B-B14F-4D97-AF65-F5344CB8AC3E}">
        <p14:creationId xmlns:p14="http://schemas.microsoft.com/office/powerpoint/2010/main" val="143419770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Actualizar Datos</a:t>
            </a:r>
            <a:endParaRPr lang="es-ES_tradnl" dirty="0"/>
          </a:p>
        </p:txBody>
      </p:sp>
      <p:pic>
        <p:nvPicPr>
          <p:cNvPr id="4" name="Content Placeholder 3" descr="Screen shot 2011-11-20 at 5.50.3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" b="7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844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Obtener Datos</a:t>
            </a:r>
            <a:endParaRPr lang="es-ES_tradnl" dirty="0"/>
          </a:p>
        </p:txBody>
      </p:sp>
      <p:pic>
        <p:nvPicPr>
          <p:cNvPr id="4" name="Content Placeholder 3" descr="Screen shot 2011-11-20 at 5.52.1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074" r="-30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4528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Utilizando </a:t>
            </a:r>
            <a:r>
              <a:rPr lang="es-ES_tradnl" dirty="0" err="1" smtClean="0"/>
              <a:t>Templates</a:t>
            </a:r>
            <a:endParaRPr lang="es-ES_tradnl" dirty="0"/>
          </a:p>
        </p:txBody>
      </p:sp>
      <p:pic>
        <p:nvPicPr>
          <p:cNvPr id="4" name="Content Placeholder 3" descr="Screen shot 2011-11-20 at 5.57.2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7409" b="-187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8302694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Utilizando </a:t>
            </a:r>
            <a:r>
              <a:rPr lang="es-ES_tradnl" dirty="0" err="1" smtClean="0"/>
              <a:t>Templates</a:t>
            </a:r>
            <a:endParaRPr lang="es-ES_tradnl" dirty="0"/>
          </a:p>
        </p:txBody>
      </p:sp>
      <p:pic>
        <p:nvPicPr>
          <p:cNvPr id="5" name="Content Placeholder 4" descr="Screen shot 2011-11-20 at 5.57.3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704" b="-9704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6" name="Content Placeholder 5" descr="Screen shot 2011-11-20 at 5.57.56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628" b="-63628"/>
          <a:stretch>
            <a:fillRect/>
          </a:stretch>
        </p:blipFill>
        <p:spPr>
          <a:xfrm>
            <a:off x="1042416" y="4054049"/>
            <a:ext cx="7022592" cy="1752389"/>
          </a:xfrm>
        </p:spPr>
      </p:pic>
    </p:spTree>
    <p:extLst>
      <p:ext uri="{BB962C8B-B14F-4D97-AF65-F5344CB8AC3E}">
        <p14:creationId xmlns:p14="http://schemas.microsoft.com/office/powerpoint/2010/main" val="73970881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Insertar Datos</a:t>
            </a:r>
            <a:endParaRPr lang="es-ES_tradnl" dirty="0"/>
          </a:p>
        </p:txBody>
      </p:sp>
      <p:pic>
        <p:nvPicPr>
          <p:cNvPr id="7" name="Content Placeholder 6" descr="Screen shot 2011-11-20 at 5.59.1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942" b="-479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32312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Obtener Datos</a:t>
            </a:r>
            <a:endParaRPr lang="es-ES_tradnl" dirty="0"/>
          </a:p>
        </p:txBody>
      </p:sp>
      <p:pic>
        <p:nvPicPr>
          <p:cNvPr id="4" name="Content Placeholder 3" descr="Screen shot 2011-11-20 at 5.59.2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15" b="-4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0092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</a:t>
            </a:r>
            <a:endParaRPr lang="es-ES_tradnl" dirty="0"/>
          </a:p>
        </p:txBody>
      </p:sp>
      <p:pic>
        <p:nvPicPr>
          <p:cNvPr id="4" name="Content Placeholder 3" descr="Screen shot 2011-11-16 at 11.26.4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898" b="-408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82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Uso de par</a:t>
            </a:r>
            <a:r>
              <a:rPr lang="es-ES_tradnl" dirty="0" smtClean="0"/>
              <a:t>á</a:t>
            </a:r>
            <a:r>
              <a:rPr lang="es-ES_tradnl" dirty="0" smtClean="0"/>
              <a:t>metros con nombre</a:t>
            </a:r>
            <a:endParaRPr lang="es-ES_tradnl" dirty="0"/>
          </a:p>
        </p:txBody>
      </p:sp>
      <p:pic>
        <p:nvPicPr>
          <p:cNvPr id="8" name="Content Placeholder 7" descr="Screen shot 2011-11-20 at 5.59.48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013" b="-59013"/>
          <a:stretch>
            <a:fillRect/>
          </a:stretch>
        </p:blipFill>
        <p:spPr>
          <a:xfrm>
            <a:off x="1042416" y="2313433"/>
            <a:ext cx="7025818" cy="1447554"/>
          </a:xfrm>
        </p:spPr>
      </p:pic>
      <p:pic>
        <p:nvPicPr>
          <p:cNvPr id="9" name="Content Placeholder 8" descr="Screen shot 2011-11-20 at 6.00.02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85" b="-9985"/>
          <a:stretch>
            <a:fillRect/>
          </a:stretch>
        </p:blipFill>
        <p:spPr>
          <a:xfrm>
            <a:off x="1042416" y="3760987"/>
            <a:ext cx="7022592" cy="2045452"/>
          </a:xfrm>
        </p:spPr>
      </p:pic>
    </p:spTree>
    <p:extLst>
      <p:ext uri="{BB962C8B-B14F-4D97-AF65-F5344CB8AC3E}">
        <p14:creationId xmlns:p14="http://schemas.microsoft.com/office/powerpoint/2010/main" val="382931528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Extender las clases de soporte</a:t>
            </a:r>
            <a:endParaRPr lang="es-ES_tradnl" dirty="0"/>
          </a:p>
        </p:txBody>
      </p:sp>
      <p:pic>
        <p:nvPicPr>
          <p:cNvPr id="5" name="Content Placeholder 4" descr="Screen shot 2011-11-20 at 6.09.3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53" b="-18953"/>
          <a:stretch>
            <a:fillRect/>
          </a:stretch>
        </p:blipFill>
        <p:spPr>
          <a:xfrm>
            <a:off x="1042988" y="2312988"/>
            <a:ext cx="7021512" cy="1314450"/>
          </a:xfrm>
        </p:spPr>
      </p:pic>
      <p:pic>
        <p:nvPicPr>
          <p:cNvPr id="6" name="Content Placeholder 5" descr="Screen shot 2011-11-20 at 6.09.46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75" b="-6575"/>
          <a:stretch>
            <a:fillRect/>
          </a:stretch>
        </p:blipFill>
        <p:spPr>
          <a:xfrm>
            <a:off x="1043490" y="3626665"/>
            <a:ext cx="7021518" cy="2179774"/>
          </a:xfrm>
        </p:spPr>
      </p:pic>
    </p:spTree>
    <p:extLst>
      <p:ext uri="{BB962C8B-B14F-4D97-AF65-F5344CB8AC3E}">
        <p14:creationId xmlns:p14="http://schemas.microsoft.com/office/powerpoint/2010/main" val="124039388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Extender las clases de soporte</a:t>
            </a:r>
            <a:endParaRPr lang="es-ES_tradnl" dirty="0"/>
          </a:p>
        </p:txBody>
      </p:sp>
      <p:pic>
        <p:nvPicPr>
          <p:cNvPr id="5" name="Content Placeholder 4" descr="Screen shot 2011-11-20 at 6.09.58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026" b="-53026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6" name="Content Placeholder 5" descr="Screen shot 2011-11-20 at 6.10.08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376" b="-47376"/>
          <a:stretch>
            <a:fillRect/>
          </a:stretch>
        </p:blipFill>
        <p:spPr>
          <a:xfrm>
            <a:off x="1042416" y="4054049"/>
            <a:ext cx="7022592" cy="1752389"/>
          </a:xfrm>
        </p:spPr>
      </p:pic>
    </p:spTree>
    <p:extLst>
      <p:ext uri="{BB962C8B-B14F-4D97-AF65-F5344CB8AC3E}">
        <p14:creationId xmlns:p14="http://schemas.microsoft.com/office/powerpoint/2010/main" val="409496991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Implementar Lote con una plantilla de acceso a Datos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6579476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Spring ORM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smtClean="0"/>
              <a:t>Conforme tu aplicaci</a:t>
            </a:r>
            <a:r>
              <a:rPr lang="es-ES_tradnl" dirty="0" smtClean="0"/>
              <a:t>ón, tu modelo de datos va creciendo y haciéndose más complicado. Se requieren de más cosas de mi conexión a BD. Requiero:</a:t>
            </a:r>
          </a:p>
          <a:p>
            <a:pPr lvl="1"/>
            <a:r>
              <a:rPr lang="es-ES_tradnl" b="1" i="1" dirty="0" err="1" smtClean="0"/>
              <a:t>Lazy</a:t>
            </a:r>
            <a:r>
              <a:rPr lang="es-ES_tradnl" b="1" i="1" dirty="0" smtClean="0"/>
              <a:t> </a:t>
            </a:r>
            <a:r>
              <a:rPr lang="es-ES_tradnl" b="1" i="1" dirty="0" err="1" smtClean="0"/>
              <a:t>loading</a:t>
            </a:r>
            <a:r>
              <a:rPr lang="es-ES_tradnl" dirty="0" smtClean="0"/>
              <a:t>: Cuando necesito listas de datos, no requiero los hijos relacionados con cada objeto de la lista, sólo requiero su nombre.</a:t>
            </a:r>
          </a:p>
          <a:p>
            <a:pPr lvl="1"/>
            <a:r>
              <a:rPr lang="es-ES_tradnl" b="1" i="1" dirty="0" err="1" smtClean="0"/>
              <a:t>Eager</a:t>
            </a:r>
            <a:r>
              <a:rPr lang="es-ES_tradnl" b="1" i="1" dirty="0" smtClean="0"/>
              <a:t> </a:t>
            </a:r>
            <a:r>
              <a:rPr lang="es-ES_tradnl" b="1" i="1" dirty="0" err="1" smtClean="0"/>
              <a:t>fetching</a:t>
            </a:r>
            <a:r>
              <a:rPr lang="es-ES_tradnl" dirty="0" smtClean="0"/>
              <a:t>: Lo opuesto de </a:t>
            </a:r>
            <a:r>
              <a:rPr lang="es-ES_tradnl" i="1" dirty="0" err="1" smtClean="0"/>
              <a:t>lazy</a:t>
            </a:r>
            <a:r>
              <a:rPr lang="es-ES_tradnl" i="1" dirty="0" smtClean="0"/>
              <a:t> </a:t>
            </a:r>
            <a:r>
              <a:rPr lang="es-ES_tradnl" i="1" dirty="0" err="1" smtClean="0"/>
              <a:t>loading</a:t>
            </a:r>
            <a:r>
              <a:rPr lang="es-ES_tradnl" dirty="0" smtClean="0"/>
              <a:t>. Cuando pido un objeto lo quiero con todas sus relaciones inicializadas.</a:t>
            </a:r>
          </a:p>
          <a:p>
            <a:pPr lvl="1"/>
            <a:r>
              <a:rPr lang="es-ES_tradnl" b="1" i="1" dirty="0" err="1" smtClean="0"/>
              <a:t>Cascading</a:t>
            </a:r>
            <a:r>
              <a:rPr lang="es-ES_tradnl" dirty="0" smtClean="0"/>
              <a:t>: Algunas veces cuando actualizo una tabla, varias deben actualizarse.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367295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Spring ORM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Soporte integral de las transacciones declarativas de Spring</a:t>
            </a:r>
          </a:p>
          <a:p>
            <a:r>
              <a:rPr lang="es-ES_tradnl" dirty="0" smtClean="0"/>
              <a:t>Manejo de excepciones transparente</a:t>
            </a:r>
          </a:p>
          <a:p>
            <a:r>
              <a:rPr lang="es-ES_tradnl" dirty="0" smtClean="0"/>
              <a:t>Plantillas ligeras y </a:t>
            </a:r>
            <a:r>
              <a:rPr lang="es-ES_tradnl" i="1" dirty="0" err="1" smtClean="0"/>
              <a:t>thread-safe</a:t>
            </a:r>
            <a:endParaRPr lang="es-ES_tradnl" dirty="0" smtClean="0"/>
          </a:p>
          <a:p>
            <a:r>
              <a:rPr lang="es-ES_tradnl" dirty="0" smtClean="0"/>
              <a:t>Clases de soporte para el acceso a datos</a:t>
            </a:r>
          </a:p>
          <a:p>
            <a:r>
              <a:rPr lang="es-ES_tradnl" dirty="0" smtClean="0"/>
              <a:t>Administraci</a:t>
            </a:r>
            <a:r>
              <a:rPr lang="es-ES_tradnl" dirty="0" smtClean="0"/>
              <a:t>ón de recursos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0904479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Hibernate</a:t>
            </a:r>
            <a:endParaRPr lang="es-ES_tradnl" dirty="0"/>
          </a:p>
        </p:txBody>
      </p:sp>
      <p:pic>
        <p:nvPicPr>
          <p:cNvPr id="4" name="Content Placeholder 3" descr="Screen shot 2011-11-20 at 6.30.2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326" b="-733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1616859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Hibernate</a:t>
            </a:r>
            <a:endParaRPr lang="es-ES_tradnl" dirty="0"/>
          </a:p>
        </p:txBody>
      </p:sp>
      <p:pic>
        <p:nvPicPr>
          <p:cNvPr id="4" name="Content Placeholder 3" descr="Screen shot 2011-11-20 at 6.33.2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019" b="-1030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036311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Hibernate</a:t>
            </a:r>
            <a:endParaRPr lang="es-ES_tradnl" dirty="0"/>
          </a:p>
        </p:txBody>
      </p:sp>
      <p:pic>
        <p:nvPicPr>
          <p:cNvPr id="4" name="Content Placeholder 3" descr="Screen shot 2011-11-20 at 6.35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83" r="-319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9595691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Hibernate</a:t>
            </a:r>
            <a:endParaRPr lang="es-ES_tradnl" dirty="0"/>
          </a:p>
        </p:txBody>
      </p:sp>
      <p:pic>
        <p:nvPicPr>
          <p:cNvPr id="4" name="Content Placeholder 3" descr="Screen shot 2011-11-20 at 6.38.1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2753" b="-2927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7958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¿Solución?</a:t>
            </a:r>
            <a:endParaRPr lang="es-ES_tradnl" dirty="0"/>
          </a:p>
        </p:txBody>
      </p:sp>
      <p:pic>
        <p:nvPicPr>
          <p:cNvPr id="4" name="Content Placeholder 3" descr="Screen shot 2011-11-16 at 11.29.4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37" b="-110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009445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Implementar Lote con Hibernate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576253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JPA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Las aplicaci</a:t>
            </a:r>
            <a:r>
              <a:rPr lang="es-ES_tradnl" dirty="0" smtClean="0"/>
              <a:t>ones JPA funcionan en base a un </a:t>
            </a:r>
            <a:r>
              <a:rPr lang="es-ES_tradnl" dirty="0" err="1" smtClean="0"/>
              <a:t>EntityManager</a:t>
            </a:r>
            <a:r>
              <a:rPr lang="es-ES_tradnl" dirty="0" smtClean="0"/>
              <a:t>, y este es producido por un </a:t>
            </a:r>
            <a:r>
              <a:rPr lang="es-ES_tradnl" dirty="0" err="1" smtClean="0"/>
              <a:t>EntityManagerFactory</a:t>
            </a:r>
            <a:r>
              <a:rPr lang="es-ES_tradnl" dirty="0" smtClean="0"/>
              <a:t>, el cual tiene dos formas de ser producido:</a:t>
            </a:r>
          </a:p>
          <a:p>
            <a:pPr lvl="1"/>
            <a:r>
              <a:rPr lang="es-ES_tradnl" dirty="0" smtClean="0"/>
              <a:t>Aplicaci</a:t>
            </a:r>
            <a:r>
              <a:rPr lang="es-ES_tradnl" dirty="0" smtClean="0"/>
              <a:t>ón</a:t>
            </a:r>
          </a:p>
          <a:p>
            <a:pPr lvl="1"/>
            <a:r>
              <a:rPr lang="es-ES_tradnl" dirty="0" smtClean="0"/>
              <a:t>Contenedor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4840544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Configurando JPA a nivel Aplicaci</a:t>
            </a:r>
            <a:r>
              <a:rPr lang="es-ES_tradnl" dirty="0" smtClean="0"/>
              <a:t>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La configuraci</a:t>
            </a:r>
            <a:r>
              <a:rPr lang="es-ES_tradnl" dirty="0" smtClean="0"/>
              <a:t>ón de JPA se realiza en un archivo con el nombre de </a:t>
            </a:r>
            <a:r>
              <a:rPr lang="es-ES_tradnl" dirty="0" err="1" smtClean="0"/>
              <a:t>persistence.xml</a:t>
            </a:r>
            <a:endParaRPr lang="es-ES_tradnl" dirty="0"/>
          </a:p>
          <a:p>
            <a:r>
              <a:rPr lang="es-ES_tradnl" dirty="0" smtClean="0"/>
              <a:t>Este archivo debe residir dentro de la carpeta META-INF (accesible desde el </a:t>
            </a:r>
            <a:r>
              <a:rPr lang="es-ES_tradnl" dirty="0" err="1" smtClean="0"/>
              <a:t>classpath</a:t>
            </a:r>
            <a:r>
              <a:rPr lang="es-ES_tradnl" dirty="0" smtClean="0"/>
              <a:t> de la aplicación)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2329219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Configurando JPA a nivel contenedor</a:t>
            </a:r>
            <a:endParaRPr lang="es-ES_tradnl" dirty="0"/>
          </a:p>
        </p:txBody>
      </p:sp>
      <p:pic>
        <p:nvPicPr>
          <p:cNvPr id="6" name="Content Placeholder 5" descr="Screen shot 2011-11-20 at 7.16.5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218" b="-14218"/>
          <a:stretch>
            <a:fillRect/>
          </a:stretch>
        </p:blipFill>
        <p:spPr>
          <a:xfrm>
            <a:off x="1042416" y="2313432"/>
            <a:ext cx="7025818" cy="1386499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043490" y="3699931"/>
            <a:ext cx="7021518" cy="2106508"/>
          </a:xfrm>
        </p:spPr>
        <p:txBody>
          <a:bodyPr/>
          <a:lstStyle/>
          <a:p>
            <a:r>
              <a:rPr lang="es-ES_tradnl" dirty="0" err="1" smtClean="0"/>
              <a:t>EclipseLinkJpaVendorAdapter</a:t>
            </a:r>
            <a:endParaRPr lang="es-ES_tradnl" dirty="0" smtClean="0"/>
          </a:p>
          <a:p>
            <a:r>
              <a:rPr lang="es-ES_tradnl" dirty="0" err="1" smtClean="0"/>
              <a:t>HibernateJpaVendorAdapter</a:t>
            </a:r>
            <a:endParaRPr lang="es-ES_tradnl" dirty="0" smtClean="0"/>
          </a:p>
          <a:p>
            <a:r>
              <a:rPr lang="es-ES_tradnl" dirty="0" err="1" smtClean="0"/>
              <a:t>OpenJpaVendorAdapter</a:t>
            </a:r>
            <a:endParaRPr lang="es-ES_tradnl" dirty="0" smtClean="0"/>
          </a:p>
          <a:p>
            <a:r>
              <a:rPr lang="es-ES_tradnl" dirty="0" err="1"/>
              <a:t>TopLinkJpaVendorAdapter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0701311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Configurando JPA a nivel contenedor</a:t>
            </a:r>
          </a:p>
        </p:txBody>
      </p:sp>
      <p:pic>
        <p:nvPicPr>
          <p:cNvPr id="7" name="Content Placeholder 6" descr="Screen shot 2011-11-20 at 7.19.1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859" b="-628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4423572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Configurando JPA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&lt;</a:t>
            </a:r>
            <a:r>
              <a:rPr lang="es-ES_tradnl" dirty="0" err="1"/>
              <a:t>jee:jndi-lookup</a:t>
            </a:r>
            <a:r>
              <a:rPr lang="es-ES_tradnl" dirty="0"/>
              <a:t> id="</a:t>
            </a:r>
            <a:r>
              <a:rPr lang="es-ES_tradnl" dirty="0" err="1"/>
              <a:t>emf</a:t>
            </a:r>
            <a:r>
              <a:rPr lang="es-ES_tradnl" dirty="0"/>
              <a:t>" </a:t>
            </a:r>
            <a:r>
              <a:rPr lang="es-ES_tradnl" dirty="0" err="1"/>
              <a:t>jndi-name</a:t>
            </a:r>
            <a:r>
              <a:rPr lang="es-ES_tradnl" dirty="0"/>
              <a:t>="</a:t>
            </a:r>
            <a:r>
              <a:rPr lang="es-ES_tradnl" dirty="0" err="1"/>
              <a:t>persistence</a:t>
            </a:r>
            <a:r>
              <a:rPr lang="es-ES_tradnl" dirty="0"/>
              <a:t>/</a:t>
            </a:r>
            <a:r>
              <a:rPr lang="es-ES_tradnl" dirty="0" err="1"/>
              <a:t>spitterPU</a:t>
            </a:r>
            <a:r>
              <a:rPr lang="es-ES_tradnl" dirty="0"/>
              <a:t>" /&gt;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6152194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Implementando JPA</a:t>
            </a:r>
            <a:endParaRPr lang="es-ES_tradnl" dirty="0"/>
          </a:p>
        </p:txBody>
      </p:sp>
      <p:pic>
        <p:nvPicPr>
          <p:cNvPr id="4" name="Content Placeholder 3" descr="Screen shot 2011-11-20 at 7.41.3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56" r="-186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199691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Configurando inyecci</a:t>
            </a:r>
            <a:r>
              <a:rPr lang="es-ES_tradnl" dirty="0" smtClean="0"/>
              <a:t>ón de </a:t>
            </a:r>
            <a:r>
              <a:rPr lang="es-ES_tradnl" dirty="0" err="1" smtClean="0"/>
              <a:t>PersistenceContext</a:t>
            </a:r>
            <a:endParaRPr lang="es-ES_tradnl" dirty="0"/>
          </a:p>
        </p:txBody>
      </p:sp>
      <p:pic>
        <p:nvPicPr>
          <p:cNvPr id="4" name="Content Placeholder 3" descr="Screen shot 2011-11-20 at 7.44.3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9981" b="-2999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822145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Integrando Spring</a:t>
            </a:r>
            <a:endParaRPr lang="es-ES_trad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861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Utilizando AOP</a:t>
            </a:r>
            <a:endParaRPr lang="es-ES_tradnl" dirty="0"/>
          </a:p>
        </p:txBody>
      </p:sp>
      <p:pic>
        <p:nvPicPr>
          <p:cNvPr id="5" name="Content Placeholder 4" descr="Screen shot 2011-11-16 at 11.38.49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93" b="-37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734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Ver resto </a:t>
            </a:r>
            <a:r>
              <a:rPr lang="es-ES_tradnl" dirty="0"/>
              <a:t>de ejemplo </a:t>
            </a:r>
            <a:r>
              <a:rPr lang="es-ES_tradnl" dirty="0" smtClean="0"/>
              <a:t>en: </a:t>
            </a:r>
          </a:p>
          <a:p>
            <a:pPr marL="68580" indent="0">
              <a:buNone/>
            </a:pPr>
            <a:r>
              <a:rPr lang="es-ES_tradnl" dirty="0" err="1" smtClean="0"/>
              <a:t>https</a:t>
            </a:r>
            <a:r>
              <a:rPr lang="es-ES_tradnl" dirty="0"/>
              <a:t>://</a:t>
            </a:r>
            <a:r>
              <a:rPr lang="es-ES_tradnl" dirty="0" err="1"/>
              <a:t>github.com</a:t>
            </a:r>
            <a:r>
              <a:rPr lang="es-ES_tradnl" dirty="0"/>
              <a:t>/</a:t>
            </a:r>
            <a:r>
              <a:rPr lang="es-ES_tradnl" dirty="0" err="1"/>
              <a:t>jdmr</a:t>
            </a:r>
            <a:r>
              <a:rPr lang="es-ES_tradnl" dirty="0"/>
              <a:t>/</a:t>
            </a:r>
            <a:r>
              <a:rPr lang="es-ES_tradnl" dirty="0" err="1"/>
              <a:t>CursoSpring</a:t>
            </a:r>
            <a:r>
              <a:rPr lang="es-ES_tradnl" dirty="0"/>
              <a:t>/</a:t>
            </a:r>
            <a:r>
              <a:rPr lang="es-ES_tradnl" dirty="0" err="1"/>
              <a:t>tree</a:t>
            </a:r>
            <a:r>
              <a:rPr lang="es-ES_tradnl" dirty="0"/>
              <a:t>/master/</a:t>
            </a:r>
            <a:r>
              <a:rPr lang="es-ES_tradnl" dirty="0" smtClean="0"/>
              <a:t>EjercicioSpring02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66167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Introducción a Desarrollo Web</a:t>
            </a:r>
            <a:endParaRPr lang="es-ES_trad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2409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Contenedor</a:t>
            </a:r>
            <a:endParaRPr lang="es-ES_tradnl" dirty="0"/>
          </a:p>
        </p:txBody>
      </p:sp>
      <p:pic>
        <p:nvPicPr>
          <p:cNvPr id="4" name="Content Placeholder 3" descr="Screen shot 2011-11-16 at 11.52.39 AM.png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756" b="-24756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s-ES_tradnl" dirty="0" smtClean="0"/>
              <a:t>Los objetos de aplicación viven dentro del Contenedor y este maneja desde que son creados hasta que son finalizados y los enlaza mediante DI.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42020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Contextos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Contextos principales</a:t>
            </a:r>
          </a:p>
          <a:p>
            <a:pPr lvl="1"/>
            <a:r>
              <a:rPr lang="es-ES_tradnl" dirty="0" err="1" smtClean="0"/>
              <a:t>ClassPathXmlApplicationContext</a:t>
            </a:r>
            <a:endParaRPr lang="es-ES_tradnl" dirty="0" smtClean="0"/>
          </a:p>
          <a:p>
            <a:pPr lvl="2"/>
            <a:r>
              <a:rPr lang="es-ES_tradnl" dirty="0" smtClean="0"/>
              <a:t>Carga su definición de un XML que se encuentre en el </a:t>
            </a:r>
            <a:r>
              <a:rPr lang="es-ES_tradnl" i="1" dirty="0" err="1" smtClean="0"/>
              <a:t>classpath</a:t>
            </a:r>
            <a:endParaRPr lang="es-ES_tradnl" i="1" dirty="0" smtClean="0"/>
          </a:p>
          <a:p>
            <a:pPr lvl="1"/>
            <a:r>
              <a:rPr lang="es-ES_tradnl" dirty="0" err="1" smtClean="0"/>
              <a:t>FileSystemXmlApplicationContext</a:t>
            </a:r>
            <a:endParaRPr lang="es-ES_tradnl" dirty="0" smtClean="0"/>
          </a:p>
          <a:p>
            <a:pPr lvl="2"/>
            <a:r>
              <a:rPr lang="es-ES_tradnl" dirty="0" smtClean="0"/>
              <a:t>Carga su definición de un XML en el </a:t>
            </a:r>
            <a:r>
              <a:rPr lang="es-ES_tradnl" i="1" dirty="0" err="1" smtClean="0"/>
              <a:t>filesystem</a:t>
            </a:r>
            <a:endParaRPr lang="es-ES_tradnl" dirty="0" smtClean="0"/>
          </a:p>
          <a:p>
            <a:pPr lvl="1"/>
            <a:r>
              <a:rPr lang="es-ES_tradnl" dirty="0" err="1" smtClean="0"/>
              <a:t>XmlWebApplicationContext</a:t>
            </a:r>
            <a:endParaRPr lang="es-ES_tradnl" dirty="0" smtClean="0"/>
          </a:p>
          <a:p>
            <a:pPr lvl="2"/>
            <a:r>
              <a:rPr lang="es-ES_tradnl" dirty="0" smtClean="0"/>
              <a:t>Carga su definición de un XML contenido dentro de una aplicación web.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41907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Ejemplos</a:t>
            </a:r>
            <a:endParaRPr lang="es-ES_tradnl" dirty="0"/>
          </a:p>
        </p:txBody>
      </p:sp>
      <p:pic>
        <p:nvPicPr>
          <p:cNvPr id="4" name="Content Placeholder 3" descr="Screen shot 2011-11-16 at 11.58.19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004" b="-118004"/>
          <a:stretch>
            <a:fillRect/>
          </a:stretch>
        </p:blipFill>
        <p:spPr>
          <a:xfrm>
            <a:off x="1042416" y="2313432"/>
            <a:ext cx="7022592" cy="1746504"/>
          </a:xfrm>
        </p:spPr>
      </p:pic>
      <p:pic>
        <p:nvPicPr>
          <p:cNvPr id="6" name="Content Placeholder 5" descr="Screen shot 2011-11-16 at 11.58.27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310" b="-94310"/>
          <a:stretch>
            <a:fillRect/>
          </a:stretch>
        </p:blipFill>
        <p:spPr>
          <a:xfrm>
            <a:off x="1042416" y="4059936"/>
            <a:ext cx="7022592" cy="1750314"/>
          </a:xfrm>
        </p:spPr>
      </p:pic>
    </p:spTree>
    <p:extLst>
      <p:ext uri="{BB962C8B-B14F-4D97-AF65-F5344CB8AC3E}">
        <p14:creationId xmlns:p14="http://schemas.microsoft.com/office/powerpoint/2010/main" val="1770604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Ciclo de vida</a:t>
            </a:r>
            <a:endParaRPr lang="es-ES_tradnl" dirty="0"/>
          </a:p>
        </p:txBody>
      </p:sp>
      <p:pic>
        <p:nvPicPr>
          <p:cNvPr id="4" name="Content Placeholder 3" descr="Screen shot 2011-11-16 at 12.01.1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2" r="-19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8565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Módulos</a:t>
            </a:r>
            <a:endParaRPr lang="es-ES_tradnl" dirty="0"/>
          </a:p>
        </p:txBody>
      </p:sp>
      <p:pic>
        <p:nvPicPr>
          <p:cNvPr id="4" name="Content Placeholder 3" descr="Screen shot 2011-11-16 at 12.03.1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6" r="-187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87623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Core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Es la piedra angular de la infraestructura Spring</a:t>
            </a:r>
          </a:p>
          <a:p>
            <a:r>
              <a:rPr lang="es-ES_tradnl" dirty="0" smtClean="0"/>
              <a:t>Es el encargado de administrar como los </a:t>
            </a:r>
            <a:r>
              <a:rPr lang="es-ES_tradnl" dirty="0" err="1" smtClean="0"/>
              <a:t>Beans</a:t>
            </a:r>
            <a:r>
              <a:rPr lang="es-ES_tradnl" dirty="0" smtClean="0"/>
              <a:t> son creados, configurados y administrados.</a:t>
            </a:r>
          </a:p>
          <a:p>
            <a:r>
              <a:rPr lang="es-ES_tradnl" dirty="0" smtClean="0"/>
              <a:t>Encargada de la Inyección de Dependencias (DI)</a:t>
            </a:r>
          </a:p>
        </p:txBody>
      </p:sp>
    </p:spTree>
    <p:extLst>
      <p:ext uri="{BB962C8B-B14F-4D97-AF65-F5344CB8AC3E}">
        <p14:creationId xmlns:p14="http://schemas.microsoft.com/office/powerpoint/2010/main" val="655651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Es la base para agregar tus propios aspectos a tu aplicación basada en Spring.</a:t>
            </a:r>
          </a:p>
          <a:p>
            <a:r>
              <a:rPr lang="es-ES_tradnl" dirty="0" smtClean="0"/>
              <a:t>Como DI, AOP nos provee de desacoplamiento entre objetos, pero con AOP podemos desacoplar responsabilidades de la aplicación como </a:t>
            </a:r>
            <a:r>
              <a:rPr lang="es-ES_tradnl" dirty="0" err="1" smtClean="0"/>
              <a:t>transaccionalidad</a:t>
            </a:r>
            <a:r>
              <a:rPr lang="es-ES_tradnl" dirty="0" smtClean="0"/>
              <a:t> y seguridad.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5873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Acceso a Datos e Integración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smtClean="0"/>
              <a:t>Abstraen el código repetitivo que tiene que ver con manejar una conexión a base de datos y sus distintos recursos.</a:t>
            </a:r>
          </a:p>
          <a:p>
            <a:r>
              <a:rPr lang="es-ES_tradnl" dirty="0" smtClean="0"/>
              <a:t>Apoya al desarrollador a hacer buen uso de estos recursos, manejando cosas como la conexión y desconexión de la base de datos.</a:t>
            </a:r>
          </a:p>
          <a:p>
            <a:r>
              <a:rPr lang="es-ES_tradnl" dirty="0" smtClean="0"/>
              <a:t>Contiene la lógica necesaria para conectarse a una herramienta de ORM así como al servicio de mensajería (JMS).</a:t>
            </a:r>
          </a:p>
          <a:p>
            <a:r>
              <a:rPr lang="es-ES_tradnl" dirty="0" smtClean="0"/>
              <a:t>También contiene la lógica para el manejo de transacciones.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18104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Web y Acceso Remoto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Tiene una implementación del paradigma MVC, pero se puede conectar a otras implementaciones.</a:t>
            </a:r>
          </a:p>
          <a:p>
            <a:r>
              <a:rPr lang="es-ES_tradnl" dirty="0" smtClean="0"/>
              <a:t>Contiene la implementación de varias opciones para tener acceso remoto a la aplicación como RMI, </a:t>
            </a:r>
            <a:r>
              <a:rPr lang="es-ES_tradnl" dirty="0" err="1" smtClean="0"/>
              <a:t>Hessian</a:t>
            </a:r>
            <a:r>
              <a:rPr lang="es-ES_tradnl" dirty="0" smtClean="0"/>
              <a:t>, </a:t>
            </a:r>
            <a:r>
              <a:rPr lang="es-ES_tradnl" dirty="0" err="1" smtClean="0"/>
              <a:t>Burlap</a:t>
            </a:r>
            <a:r>
              <a:rPr lang="es-ES_tradnl" dirty="0" smtClean="0"/>
              <a:t>, JAX-WS, entre otros.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41480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Pruebas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Reconociendo la importancia de pruebas escritas por el desarrollador, Spring nos provee de éste módulo.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3080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Spring </a:t>
            </a:r>
            <a:r>
              <a:rPr lang="es-ES_tradnl" dirty="0" err="1" smtClean="0"/>
              <a:t>Core</a:t>
            </a:r>
            <a:endParaRPr lang="es-ES_trad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87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Otros módulos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_tradnl" dirty="0" smtClean="0"/>
              <a:t>Web </a:t>
            </a:r>
            <a:r>
              <a:rPr lang="es-ES_tradnl" dirty="0" err="1" smtClean="0"/>
              <a:t>Flow</a:t>
            </a:r>
            <a:endParaRPr lang="es-ES_tradnl" dirty="0" smtClean="0"/>
          </a:p>
          <a:p>
            <a:r>
              <a:rPr lang="es-ES_tradnl" dirty="0" smtClean="0"/>
              <a:t>Web </a:t>
            </a:r>
            <a:r>
              <a:rPr lang="es-ES_tradnl" dirty="0" err="1" smtClean="0"/>
              <a:t>Services</a:t>
            </a:r>
            <a:endParaRPr lang="es-ES_tradnl" dirty="0" smtClean="0"/>
          </a:p>
          <a:p>
            <a:r>
              <a:rPr lang="es-ES_tradnl" dirty="0" smtClean="0"/>
              <a:t>Security</a:t>
            </a:r>
          </a:p>
          <a:p>
            <a:r>
              <a:rPr lang="es-ES_tradnl" dirty="0" err="1" smtClean="0"/>
              <a:t>Integration</a:t>
            </a:r>
            <a:endParaRPr lang="es-ES_tradnl" dirty="0" smtClean="0"/>
          </a:p>
          <a:p>
            <a:r>
              <a:rPr lang="es-ES_tradnl" dirty="0" err="1" smtClean="0"/>
              <a:t>Batch</a:t>
            </a:r>
            <a:endParaRPr lang="es-ES_tradnl" dirty="0" smtClean="0"/>
          </a:p>
          <a:p>
            <a:r>
              <a:rPr lang="es-ES_tradnl" dirty="0" smtClean="0"/>
              <a:t>Social</a:t>
            </a:r>
          </a:p>
          <a:p>
            <a:r>
              <a:rPr lang="es-ES_tradnl" dirty="0" smtClean="0"/>
              <a:t>Mobile</a:t>
            </a:r>
            <a:endParaRPr lang="es-ES_tradn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s-ES_tradnl" dirty="0" err="1" smtClean="0"/>
              <a:t>Dynamic</a:t>
            </a:r>
            <a:r>
              <a:rPr lang="es-ES_tradnl" dirty="0" smtClean="0"/>
              <a:t> Modules</a:t>
            </a:r>
          </a:p>
          <a:p>
            <a:r>
              <a:rPr lang="es-ES_tradnl" dirty="0" smtClean="0"/>
              <a:t>LDAP</a:t>
            </a:r>
          </a:p>
          <a:p>
            <a:r>
              <a:rPr lang="es-ES_tradnl" dirty="0" err="1" smtClean="0"/>
              <a:t>Rich</a:t>
            </a:r>
            <a:r>
              <a:rPr lang="es-ES_tradnl" dirty="0" smtClean="0"/>
              <a:t> </a:t>
            </a:r>
            <a:r>
              <a:rPr lang="es-ES_tradnl" dirty="0" err="1" smtClean="0"/>
              <a:t>Client</a:t>
            </a:r>
            <a:endParaRPr lang="es-ES_tradnl" dirty="0" smtClean="0"/>
          </a:p>
          <a:p>
            <a:r>
              <a:rPr lang="es-ES_tradnl" dirty="0" err="1" smtClean="0"/>
              <a:t>.Net</a:t>
            </a:r>
            <a:endParaRPr lang="es-ES_tradnl" dirty="0" smtClean="0"/>
          </a:p>
          <a:p>
            <a:r>
              <a:rPr lang="es-ES_tradnl" dirty="0" smtClean="0"/>
              <a:t>Flex</a:t>
            </a:r>
          </a:p>
          <a:p>
            <a:r>
              <a:rPr lang="es-ES_tradnl" dirty="0" smtClean="0"/>
              <a:t>Roo</a:t>
            </a:r>
          </a:p>
          <a:p>
            <a:r>
              <a:rPr lang="es-ES_tradnl" dirty="0" err="1" smtClean="0"/>
              <a:t>Extensions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66574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Nuevo en 2.5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Anotaciones</a:t>
            </a:r>
          </a:p>
          <a:p>
            <a:r>
              <a:rPr lang="es-ES_tradnl" dirty="0" smtClean="0"/>
              <a:t>Pruebas basadas en JUnit 4</a:t>
            </a:r>
          </a:p>
          <a:p>
            <a:r>
              <a:rPr lang="es-ES_tradnl" dirty="0" smtClean="0"/>
              <a:t>Soporte para Java 6 y JEE 5</a:t>
            </a:r>
          </a:p>
          <a:p>
            <a:r>
              <a:rPr lang="es-ES_tradnl" dirty="0" smtClean="0"/>
              <a:t>Mejoras a AOP</a:t>
            </a:r>
          </a:p>
          <a:p>
            <a:r>
              <a:rPr lang="es-ES_tradnl" dirty="0" smtClean="0"/>
              <a:t>Parámetros nombrados en </a:t>
            </a:r>
            <a:r>
              <a:rPr lang="es-ES_tradnl" dirty="0" err="1" smtClean="0"/>
              <a:t>SqlJdbcTemplate</a:t>
            </a:r>
            <a:endParaRPr lang="es-ES_tradnl" dirty="0" smtClean="0"/>
          </a:p>
          <a:p>
            <a:r>
              <a:rPr lang="es-ES_tradnl" dirty="0" smtClean="0"/>
              <a:t>Entre otras cosas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96327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Nuevo en 3.0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Soporte REST en Spring MVC</a:t>
            </a:r>
          </a:p>
          <a:p>
            <a:r>
              <a:rPr lang="es-ES_tradnl" dirty="0" smtClean="0"/>
              <a:t>Un nuevo lenguaje de expresiones para mejorar el DI</a:t>
            </a:r>
          </a:p>
          <a:p>
            <a:r>
              <a:rPr lang="es-ES_tradnl" dirty="0" smtClean="0"/>
              <a:t>Soporte para validación mediante el JSR-303</a:t>
            </a:r>
          </a:p>
          <a:p>
            <a:r>
              <a:rPr lang="es-ES_tradnl" dirty="0" smtClean="0"/>
              <a:t>Soporte para la nueva especificación de DI, la JSR-330</a:t>
            </a:r>
          </a:p>
          <a:p>
            <a:r>
              <a:rPr lang="es-ES_tradnl" dirty="0" smtClean="0"/>
              <a:t>Declaración basada en anotaciones para métodos asíncronos y programados</a:t>
            </a:r>
          </a:p>
          <a:p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808608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Nuevo en 3.0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Un nuevo modelo de configuración basada en anotaciones que permite una configuración de Spring con casi nada de XML</a:t>
            </a:r>
          </a:p>
          <a:p>
            <a:r>
              <a:rPr lang="es-ES_tradnl" dirty="0" smtClean="0"/>
              <a:t>La implementación del mapeo Objeto a XML (OXM) que estaba en el módulo de Spring Web </a:t>
            </a:r>
            <a:r>
              <a:rPr lang="es-ES_tradnl" dirty="0" err="1" smtClean="0"/>
              <a:t>Services</a:t>
            </a:r>
            <a:r>
              <a:rPr lang="es-ES_tradnl" dirty="0" smtClean="0"/>
              <a:t> se ha movido al </a:t>
            </a:r>
            <a:r>
              <a:rPr lang="es-ES_tradnl" dirty="0" err="1" smtClean="0"/>
              <a:t>Core</a:t>
            </a:r>
            <a:r>
              <a:rPr lang="es-ES_tradnl" dirty="0" smtClean="0"/>
              <a:t>.</a:t>
            </a:r>
          </a:p>
          <a:p>
            <a:r>
              <a:rPr lang="es-ES_tradnl" dirty="0" smtClean="0"/>
              <a:t>Se requiere de Java 5 para correr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78432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Conexiones (</a:t>
            </a:r>
            <a:r>
              <a:rPr lang="es-ES_tradnl" dirty="0" err="1" smtClean="0"/>
              <a:t>Wiring</a:t>
            </a:r>
            <a:r>
              <a:rPr lang="es-ES_tradnl" dirty="0" smtClean="0"/>
              <a:t>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7022592" cy="1734693"/>
          </a:xfrm>
        </p:spPr>
        <p:txBody>
          <a:bodyPr/>
          <a:lstStyle/>
          <a:p>
            <a:r>
              <a:rPr lang="es-ES_tradnl" dirty="0" smtClean="0"/>
              <a:t>Existen dos formas de configurar el contenedor Spring</a:t>
            </a:r>
          </a:p>
          <a:p>
            <a:pPr lvl="1"/>
            <a:r>
              <a:rPr lang="es-ES_tradnl" dirty="0" smtClean="0"/>
              <a:t>A través de XML</a:t>
            </a:r>
          </a:p>
          <a:p>
            <a:pPr lvl="1"/>
            <a:r>
              <a:rPr lang="es-ES_tradnl" dirty="0" smtClean="0"/>
              <a:t>Configuración basada en Java</a:t>
            </a:r>
            <a:endParaRPr lang="es-ES_tradnl" dirty="0"/>
          </a:p>
        </p:txBody>
      </p:sp>
      <p:pic>
        <p:nvPicPr>
          <p:cNvPr id="5" name="Content Placeholder 4" descr="Screen shot 2011-11-16 at 3.29.30 P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04" b="-7804"/>
          <a:stretch>
            <a:fillRect/>
          </a:stretch>
        </p:blipFill>
        <p:spPr>
          <a:xfrm>
            <a:off x="1042988" y="4048125"/>
            <a:ext cx="7021512" cy="1758950"/>
          </a:xfrm>
        </p:spPr>
      </p:pic>
    </p:spTree>
    <p:extLst>
      <p:ext uri="{BB962C8B-B14F-4D97-AF65-F5344CB8AC3E}">
        <p14:creationId xmlns:p14="http://schemas.microsoft.com/office/powerpoint/2010/main" val="2247174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Namespaces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err="1" smtClean="0"/>
              <a:t>aop</a:t>
            </a:r>
            <a:endParaRPr lang="es-ES_tradnl" dirty="0" smtClean="0"/>
          </a:p>
          <a:p>
            <a:pPr lvl="1"/>
            <a:r>
              <a:rPr lang="es-ES_tradnl" dirty="0" smtClean="0"/>
              <a:t>Provee herramientas para declarar aspectos y para incluir los aspectos que hayan sido anotados en las clases Java</a:t>
            </a:r>
          </a:p>
          <a:p>
            <a:r>
              <a:rPr lang="es-ES_tradnl" dirty="0" err="1" smtClean="0"/>
              <a:t>beans</a:t>
            </a:r>
            <a:endParaRPr lang="es-ES_tradnl" dirty="0" smtClean="0"/>
          </a:p>
          <a:p>
            <a:pPr lvl="1"/>
            <a:r>
              <a:rPr lang="es-ES_tradnl" dirty="0" err="1" smtClean="0"/>
              <a:t>Core</a:t>
            </a:r>
            <a:r>
              <a:rPr lang="es-ES_tradnl" dirty="0" smtClean="0"/>
              <a:t> de Spring para la declaración de </a:t>
            </a:r>
            <a:r>
              <a:rPr lang="es-ES_tradnl" dirty="0" err="1" smtClean="0"/>
              <a:t>Beans</a:t>
            </a:r>
            <a:r>
              <a:rPr lang="es-ES_tradnl" dirty="0" smtClean="0"/>
              <a:t> y cómo deben de estar conectados</a:t>
            </a:r>
          </a:p>
          <a:p>
            <a:r>
              <a:rPr lang="es-ES_tradnl" dirty="0" err="1" smtClean="0"/>
              <a:t>context</a:t>
            </a:r>
            <a:endParaRPr lang="es-ES_tradnl" dirty="0" smtClean="0"/>
          </a:p>
          <a:p>
            <a:pPr lvl="1"/>
            <a:r>
              <a:rPr lang="es-ES_tradnl" dirty="0" smtClean="0"/>
              <a:t>Provee herramientas para configurar el contexto de Spring, entre ellas la habilidad de configurar la auto detección y auto conexión de </a:t>
            </a:r>
            <a:r>
              <a:rPr lang="es-ES_tradnl" dirty="0" err="1" smtClean="0"/>
              <a:t>Beans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1054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Namespaces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err="1" smtClean="0"/>
              <a:t>jee</a:t>
            </a:r>
            <a:endParaRPr lang="es-ES_tradnl" dirty="0" smtClean="0"/>
          </a:p>
          <a:p>
            <a:pPr lvl="1"/>
            <a:r>
              <a:rPr lang="es-ES_tradnl" dirty="0" smtClean="0"/>
              <a:t>Ofrece la integración con APIS JEE</a:t>
            </a:r>
          </a:p>
          <a:p>
            <a:r>
              <a:rPr lang="es-ES_tradnl" dirty="0" err="1" smtClean="0"/>
              <a:t>jms</a:t>
            </a:r>
            <a:endParaRPr lang="es-ES_tradnl" dirty="0" smtClean="0"/>
          </a:p>
          <a:p>
            <a:pPr lvl="1"/>
            <a:r>
              <a:rPr lang="es-ES_tradnl" dirty="0" smtClean="0"/>
              <a:t>Provee elementos para configurar </a:t>
            </a:r>
            <a:r>
              <a:rPr lang="es-ES_tradnl" dirty="0" err="1" smtClean="0"/>
              <a:t>Beans</a:t>
            </a:r>
            <a:r>
              <a:rPr lang="es-ES_tradnl" dirty="0" smtClean="0"/>
              <a:t> como objetos manejados por mensajes.</a:t>
            </a:r>
          </a:p>
          <a:p>
            <a:r>
              <a:rPr lang="es-ES_tradnl" dirty="0" err="1" smtClean="0"/>
              <a:t>lang</a:t>
            </a:r>
            <a:endParaRPr lang="es-ES_tradnl" dirty="0" smtClean="0"/>
          </a:p>
          <a:p>
            <a:pPr lvl="1"/>
            <a:r>
              <a:rPr lang="es-ES_tradnl" dirty="0" smtClean="0"/>
              <a:t>Habilita la declaración de </a:t>
            </a:r>
            <a:r>
              <a:rPr lang="es-ES_tradnl" dirty="0" err="1" smtClean="0"/>
              <a:t>Beans</a:t>
            </a:r>
            <a:r>
              <a:rPr lang="es-ES_tradnl" dirty="0" smtClean="0"/>
              <a:t> que pueden ser implementados como scripts de Groovy, </a:t>
            </a:r>
            <a:r>
              <a:rPr lang="es-ES_tradnl" dirty="0" err="1" smtClean="0"/>
              <a:t>JRuby</a:t>
            </a:r>
            <a:r>
              <a:rPr lang="es-ES_tradnl" dirty="0" smtClean="0"/>
              <a:t> o </a:t>
            </a:r>
            <a:r>
              <a:rPr lang="es-ES_tradnl" dirty="0" err="1" smtClean="0"/>
              <a:t>BeanShell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0357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Namespaces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err="1"/>
              <a:t>m</a:t>
            </a:r>
            <a:r>
              <a:rPr lang="es-ES_tradnl" dirty="0" err="1" smtClean="0"/>
              <a:t>vc</a:t>
            </a:r>
            <a:endParaRPr lang="es-ES_tradnl" dirty="0" smtClean="0"/>
          </a:p>
          <a:p>
            <a:pPr lvl="1"/>
            <a:r>
              <a:rPr lang="es-ES_tradnl" dirty="0" smtClean="0"/>
              <a:t>Configura el contexto de Spring MVC</a:t>
            </a:r>
          </a:p>
          <a:p>
            <a:r>
              <a:rPr lang="es-ES_tradnl" dirty="0" err="1" smtClean="0"/>
              <a:t>oxm</a:t>
            </a:r>
            <a:endParaRPr lang="es-ES_tradnl" dirty="0" smtClean="0"/>
          </a:p>
          <a:p>
            <a:pPr lvl="1"/>
            <a:r>
              <a:rPr lang="es-ES_tradnl" dirty="0" smtClean="0"/>
              <a:t>Configura el módulo de </a:t>
            </a:r>
            <a:r>
              <a:rPr lang="es-ES_tradnl" dirty="0" err="1" smtClean="0"/>
              <a:t>Object</a:t>
            </a:r>
            <a:r>
              <a:rPr lang="es-ES_tradnl" dirty="0" smtClean="0"/>
              <a:t>-</a:t>
            </a:r>
            <a:r>
              <a:rPr lang="es-ES_tradnl" dirty="0" err="1" smtClean="0"/>
              <a:t>to</a:t>
            </a:r>
            <a:r>
              <a:rPr lang="es-ES_tradnl" dirty="0" smtClean="0"/>
              <a:t>-XML</a:t>
            </a:r>
          </a:p>
          <a:p>
            <a:r>
              <a:rPr lang="es-ES_tradnl" dirty="0" err="1" smtClean="0"/>
              <a:t>tx</a:t>
            </a:r>
            <a:endParaRPr lang="es-ES_tradnl" dirty="0" smtClean="0"/>
          </a:p>
          <a:p>
            <a:pPr lvl="1"/>
            <a:r>
              <a:rPr lang="es-ES_tradnl" dirty="0" smtClean="0"/>
              <a:t>Configura el módulo de transacciones</a:t>
            </a:r>
          </a:p>
          <a:p>
            <a:r>
              <a:rPr lang="es-ES_tradnl" dirty="0" err="1" smtClean="0"/>
              <a:t>util</a:t>
            </a:r>
            <a:endParaRPr lang="es-ES_tradnl" dirty="0" smtClean="0"/>
          </a:p>
          <a:p>
            <a:pPr lvl="1"/>
            <a:r>
              <a:rPr lang="es-ES_tradnl" dirty="0" smtClean="0"/>
              <a:t>Diferentes herramientas que no encajan en ninguno de los anteriores y sirven a uno o a varios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37433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Namespaces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Además de estos </a:t>
            </a:r>
            <a:r>
              <a:rPr lang="es-ES_tradnl" i="1" dirty="0" err="1" smtClean="0"/>
              <a:t>namespaces</a:t>
            </a:r>
            <a:r>
              <a:rPr lang="es-ES_tradnl" dirty="0" smtClean="0"/>
              <a:t>  otros módulos, como Spring Security y Spring Web </a:t>
            </a:r>
            <a:r>
              <a:rPr lang="es-ES_tradnl" dirty="0" err="1" smtClean="0"/>
              <a:t>Flow</a:t>
            </a:r>
            <a:r>
              <a:rPr lang="es-ES_tradnl" dirty="0" smtClean="0"/>
              <a:t>, proveen sus propios </a:t>
            </a:r>
            <a:r>
              <a:rPr lang="es-ES_tradnl" i="1" dirty="0" err="1" smtClean="0"/>
              <a:t>namespaces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52265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Revisar EjercicioSpring03 y analizar puntos de las diferentes formas de instanciar objetos mediante Spring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34000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Historia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Nace la especificación de JavaBeans en Diciembre de 1996</a:t>
            </a:r>
          </a:p>
          <a:p>
            <a:r>
              <a:rPr lang="es-ES_tradnl" dirty="0" smtClean="0"/>
              <a:t>Nace la especificación de Enterprise JavaBeans (</a:t>
            </a:r>
            <a:r>
              <a:rPr lang="es-ES_tradnl" dirty="0" err="1" smtClean="0"/>
              <a:t>EJB’s</a:t>
            </a:r>
            <a:r>
              <a:rPr lang="es-ES_tradnl" dirty="0" smtClean="0"/>
              <a:t>) en Marzo de 1998</a:t>
            </a:r>
          </a:p>
          <a:p>
            <a:r>
              <a:rPr lang="es-ES_tradnl" dirty="0" smtClean="0"/>
              <a:t>Nace Spring (DI y AOP)</a:t>
            </a:r>
          </a:p>
          <a:p>
            <a:r>
              <a:rPr lang="es-ES_tradnl" dirty="0" smtClean="0"/>
              <a:t>Últimas especificaciones de EJB (3.0 y 3.1), incluyen DI y AOP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0041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Alcances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Por defecto, todos los </a:t>
            </a:r>
            <a:r>
              <a:rPr lang="es-ES_tradnl" dirty="0" err="1" smtClean="0"/>
              <a:t>beans</a:t>
            </a:r>
            <a:r>
              <a:rPr lang="es-ES_tradnl" dirty="0" smtClean="0"/>
              <a:t> en Spring son </a:t>
            </a:r>
            <a:r>
              <a:rPr lang="es-ES_tradnl" i="1" dirty="0" err="1" smtClean="0"/>
              <a:t>singletons</a:t>
            </a:r>
            <a:r>
              <a:rPr lang="es-ES_tradnl" dirty="0" smtClean="0"/>
              <a:t>.</a:t>
            </a:r>
          </a:p>
          <a:p>
            <a:r>
              <a:rPr lang="es-ES_tradnl" dirty="0" smtClean="0"/>
              <a:t>Cada vez que una instancia de una clase es requerida el contenedor Spring le dará la misma versión.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90788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Alcances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_tradnl" dirty="0" err="1"/>
              <a:t>s</a:t>
            </a:r>
            <a:r>
              <a:rPr lang="es-ES_tradnl" dirty="0" err="1" smtClean="0"/>
              <a:t>ingleton</a:t>
            </a:r>
            <a:endParaRPr lang="es-ES_tradnl" dirty="0" smtClean="0"/>
          </a:p>
          <a:p>
            <a:pPr lvl="1"/>
            <a:r>
              <a:rPr lang="es-ES_tradnl" dirty="0" smtClean="0"/>
              <a:t>Hay solo una instancia en el contenedor de Spring (por defecto)</a:t>
            </a:r>
          </a:p>
          <a:p>
            <a:r>
              <a:rPr lang="es-ES_tradnl" dirty="0" err="1" smtClean="0"/>
              <a:t>prototype</a:t>
            </a:r>
            <a:endParaRPr lang="es-ES_tradnl" dirty="0" smtClean="0"/>
          </a:p>
          <a:p>
            <a:pPr lvl="1"/>
            <a:r>
              <a:rPr lang="es-ES_tradnl" dirty="0" smtClean="0"/>
              <a:t>Cada vez que se requiere una instancia el contenedor le genera una nueva</a:t>
            </a:r>
          </a:p>
          <a:p>
            <a:r>
              <a:rPr lang="es-ES_tradnl" dirty="0" err="1" smtClean="0"/>
              <a:t>request</a:t>
            </a:r>
            <a:endParaRPr lang="es-ES_tradnl" dirty="0" smtClean="0"/>
          </a:p>
          <a:p>
            <a:pPr lvl="1"/>
            <a:r>
              <a:rPr lang="es-ES_tradnl" dirty="0" smtClean="0"/>
              <a:t>Pone un </a:t>
            </a:r>
            <a:r>
              <a:rPr lang="es-ES_tradnl" dirty="0" err="1" smtClean="0"/>
              <a:t>bean</a:t>
            </a:r>
            <a:r>
              <a:rPr lang="es-ES_tradnl" dirty="0" smtClean="0"/>
              <a:t> en el </a:t>
            </a:r>
            <a:r>
              <a:rPr lang="es-ES_tradnl" dirty="0" err="1" smtClean="0"/>
              <a:t>request</a:t>
            </a:r>
            <a:r>
              <a:rPr lang="es-ES_tradnl" dirty="0"/>
              <a:t> </a:t>
            </a:r>
            <a:r>
              <a:rPr lang="es-ES_tradnl" dirty="0" smtClean="0"/>
              <a:t>(siempre y cuando esté en un ambiente con contexto web)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97558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Alcances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session</a:t>
            </a:r>
            <a:endParaRPr lang="es-ES_tradnl" dirty="0" smtClean="0"/>
          </a:p>
          <a:p>
            <a:pPr lvl="1"/>
            <a:r>
              <a:rPr lang="es-ES_tradnl" dirty="0" smtClean="0"/>
              <a:t>Pone el </a:t>
            </a:r>
            <a:r>
              <a:rPr lang="es-ES_tradnl" dirty="0" err="1" smtClean="0"/>
              <a:t>bean</a:t>
            </a:r>
            <a:r>
              <a:rPr lang="es-ES_tradnl" dirty="0" smtClean="0"/>
              <a:t> en la sesión (siempre y cuando exista un contexto web)</a:t>
            </a:r>
          </a:p>
          <a:p>
            <a:r>
              <a:rPr lang="es-ES_tradnl" dirty="0" smtClean="0"/>
              <a:t>global-</a:t>
            </a:r>
            <a:r>
              <a:rPr lang="es-ES_tradnl" dirty="0" err="1" smtClean="0"/>
              <a:t>session</a:t>
            </a:r>
            <a:endParaRPr lang="es-ES_tradnl" dirty="0" smtClean="0"/>
          </a:p>
          <a:p>
            <a:pPr lvl="1"/>
            <a:r>
              <a:rPr lang="es-ES_tradnl" dirty="0" smtClean="0"/>
              <a:t>Pone el </a:t>
            </a:r>
            <a:r>
              <a:rPr lang="es-ES_tradnl" dirty="0" err="1" smtClean="0"/>
              <a:t>bean</a:t>
            </a:r>
            <a:r>
              <a:rPr lang="es-ES_tradnl" dirty="0" smtClean="0"/>
              <a:t> en la sesión (siempre y cuando exista un contexto de </a:t>
            </a:r>
            <a:r>
              <a:rPr lang="es-ES_tradnl" dirty="0" err="1" smtClean="0"/>
              <a:t>portlets</a:t>
            </a:r>
            <a:r>
              <a:rPr lang="es-ES_tradnl" dirty="0" smtClean="0"/>
              <a:t>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78662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  <p:pic>
        <p:nvPicPr>
          <p:cNvPr id="4" name="Content Placeholder 3" descr="Screen shot 2011-11-16 at 8.37.4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2255" b="-3422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078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Inicialización y Destrucción</a:t>
            </a:r>
            <a:endParaRPr lang="es-ES_tradnl" dirty="0"/>
          </a:p>
        </p:txBody>
      </p:sp>
      <p:pic>
        <p:nvPicPr>
          <p:cNvPr id="6" name="Content Placeholder 5" descr="Screen shot 2011-11-17 at 5.27.04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212" r="-55212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pic>
        <p:nvPicPr>
          <p:cNvPr id="9" name="Content Placeholder 8" descr="Screen shot 2011-11-17 at 5.27.27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992" b="-33992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1983277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Inicialización y Destrucción (cont.)</a:t>
            </a:r>
            <a:endParaRPr lang="es-ES_tradnl" dirty="0"/>
          </a:p>
        </p:txBody>
      </p:sp>
      <p:pic>
        <p:nvPicPr>
          <p:cNvPr id="4" name="Content Placeholder 3" descr="Screen shot 2011-11-17 at 5.35.4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497" b="-584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0082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1150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propiedades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7025818" cy="1655318"/>
          </a:xfrm>
        </p:spPr>
        <p:txBody>
          <a:bodyPr/>
          <a:lstStyle/>
          <a:p>
            <a:r>
              <a:rPr lang="es-ES_tradnl" dirty="0" smtClean="0"/>
              <a:t>Para inyectar propiedades utilizamos &lt;</a:t>
            </a:r>
            <a:r>
              <a:rPr lang="es-ES_tradnl" dirty="0" err="1" smtClean="0"/>
              <a:t>property</a:t>
            </a:r>
            <a:r>
              <a:rPr lang="es-ES_tradnl" dirty="0" smtClean="0"/>
              <a:t>&gt;</a:t>
            </a:r>
            <a:endParaRPr lang="es-ES_tradnl" dirty="0"/>
          </a:p>
        </p:txBody>
      </p:sp>
      <p:pic>
        <p:nvPicPr>
          <p:cNvPr id="5" name="Content Placeholder 4" descr="Screen shot 2011-11-17 at 5.37.38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976" b="-49976"/>
          <a:stretch>
            <a:fillRect/>
          </a:stretch>
        </p:blipFill>
        <p:spPr>
          <a:xfrm>
            <a:off x="1042416" y="3968749"/>
            <a:ext cx="7022592" cy="1837689"/>
          </a:xfrm>
        </p:spPr>
      </p:pic>
    </p:spTree>
    <p:extLst>
      <p:ext uri="{BB962C8B-B14F-4D97-AF65-F5344CB8AC3E}">
        <p14:creationId xmlns:p14="http://schemas.microsoft.com/office/powerpoint/2010/main" val="80849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propiedades</a:t>
            </a:r>
            <a:endParaRPr lang="es-ES_tradnl" dirty="0"/>
          </a:p>
        </p:txBody>
      </p:sp>
      <p:pic>
        <p:nvPicPr>
          <p:cNvPr id="6" name="Content Placeholder 5" descr="Screen shot 2011-11-17 at 5.41.58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624" b="-113624"/>
          <a:stretch>
            <a:fillRect/>
          </a:stretch>
        </p:blipFill>
        <p:spPr>
          <a:xfrm>
            <a:off x="1042988" y="2312988"/>
            <a:ext cx="7024687" cy="1655762"/>
          </a:xfrm>
        </p:spPr>
      </p:pic>
      <p:pic>
        <p:nvPicPr>
          <p:cNvPr id="7" name="Content Placeholder 6" descr="Screen shot 2011-11-17 at 5.42.30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857" b="-27857"/>
          <a:stretch>
            <a:fillRect/>
          </a:stretch>
        </p:blipFill>
        <p:spPr>
          <a:xfrm>
            <a:off x="1042988" y="3968749"/>
            <a:ext cx="7022020" cy="1837689"/>
          </a:xfrm>
        </p:spPr>
      </p:pic>
    </p:spTree>
    <p:extLst>
      <p:ext uri="{BB962C8B-B14F-4D97-AF65-F5344CB8AC3E}">
        <p14:creationId xmlns:p14="http://schemas.microsoft.com/office/powerpoint/2010/main" val="3310745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propiedades</a:t>
            </a:r>
            <a:endParaRPr lang="es-ES_tradnl" dirty="0"/>
          </a:p>
        </p:txBody>
      </p:sp>
      <p:pic>
        <p:nvPicPr>
          <p:cNvPr id="7" name="Content Placeholder 6" descr="Screen shot 2011-11-17 at 5.44.2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57" b="-2057"/>
          <a:stretch>
            <a:fillRect/>
          </a:stretch>
        </p:blipFill>
        <p:spPr>
          <a:xfrm>
            <a:off x="1043492" y="2323652"/>
            <a:ext cx="6777317" cy="1660973"/>
          </a:xfrm>
        </p:spPr>
      </p:pic>
      <p:pic>
        <p:nvPicPr>
          <p:cNvPr id="8" name="Picture 7" descr="Screen shot 2011-11-17 at 5.45.2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2" y="3984625"/>
            <a:ext cx="7024742" cy="169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4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Simplifica Java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Spring simplifica Java</a:t>
            </a:r>
          </a:p>
          <a:p>
            <a:pPr lvl="1"/>
            <a:r>
              <a:rPr lang="es-ES_tradnl" dirty="0" smtClean="0"/>
              <a:t>Utilizando </a:t>
            </a:r>
            <a:r>
              <a:rPr lang="es-ES_tradnl" i="1" dirty="0" err="1" smtClean="0"/>
              <a:t>Plain</a:t>
            </a:r>
            <a:r>
              <a:rPr lang="es-ES_tradnl" i="1" dirty="0" smtClean="0"/>
              <a:t> Old Java </a:t>
            </a:r>
            <a:r>
              <a:rPr lang="es-ES_tradnl" i="1" dirty="0" err="1" smtClean="0"/>
              <a:t>Objects</a:t>
            </a:r>
            <a:r>
              <a:rPr lang="es-ES_tradnl" i="1" dirty="0" smtClean="0"/>
              <a:t> </a:t>
            </a:r>
            <a:r>
              <a:rPr lang="es-ES_tradnl" dirty="0" smtClean="0"/>
              <a:t>(</a:t>
            </a:r>
            <a:r>
              <a:rPr lang="es-ES_tradnl" dirty="0" err="1" smtClean="0"/>
              <a:t>POJO’s</a:t>
            </a:r>
            <a:r>
              <a:rPr lang="es-ES_tradnl" dirty="0" smtClean="0"/>
              <a:t>)</a:t>
            </a:r>
          </a:p>
          <a:p>
            <a:pPr lvl="1"/>
            <a:r>
              <a:rPr lang="es-ES_tradnl" dirty="0" smtClean="0"/>
              <a:t>Desacoplamiento a través de Inyección de Dependencias (DI)</a:t>
            </a:r>
          </a:p>
          <a:p>
            <a:pPr lvl="1"/>
            <a:r>
              <a:rPr lang="es-ES_tradnl" dirty="0" smtClean="0"/>
              <a:t>Programación declarativa a través de convenciones y aspectos (AOP)</a:t>
            </a:r>
          </a:p>
          <a:p>
            <a:pPr lvl="1"/>
            <a:r>
              <a:rPr lang="es-ES_tradnl" dirty="0" smtClean="0"/>
              <a:t>Reducción de código repetitivo a través de plantillas y aspectos (AOP)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96164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propiedades</a:t>
            </a:r>
            <a:endParaRPr lang="es-ES_tradnl" dirty="0"/>
          </a:p>
        </p:txBody>
      </p:sp>
      <p:pic>
        <p:nvPicPr>
          <p:cNvPr id="4" name="Content Placeholder 3" descr="Screen shot 2011-11-17 at 5.47.2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732" b="-29732"/>
          <a:stretch>
            <a:fillRect/>
          </a:stretch>
        </p:blipFill>
        <p:spPr>
          <a:xfrm>
            <a:off x="1042416" y="2313432"/>
            <a:ext cx="7025818" cy="1750568"/>
          </a:xfrm>
        </p:spPr>
      </p:pic>
      <p:pic>
        <p:nvPicPr>
          <p:cNvPr id="9" name="Content Placeholder 8" descr="Screen shot 2011-11-17 at 5.47.38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2484" b="-92484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4076360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&lt;</a:t>
            </a:r>
            <a:r>
              <a:rPr lang="es-ES_tradnl" dirty="0" err="1" smtClean="0"/>
              <a:t>list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Conecta una lista que acepta duplicados</a:t>
            </a:r>
          </a:p>
          <a:p>
            <a:r>
              <a:rPr lang="es-ES_tradnl" dirty="0" smtClean="0"/>
              <a:t>&lt;set&gt;</a:t>
            </a:r>
          </a:p>
          <a:p>
            <a:pPr lvl="1"/>
            <a:r>
              <a:rPr lang="es-ES_tradnl" dirty="0" smtClean="0"/>
              <a:t>Conecta una lista que no acepta duplicados</a:t>
            </a:r>
          </a:p>
          <a:p>
            <a:r>
              <a:rPr lang="es-ES_tradnl" dirty="0" smtClean="0"/>
              <a:t>&lt;</a:t>
            </a:r>
            <a:r>
              <a:rPr lang="es-ES_tradnl" dirty="0" err="1" smtClean="0"/>
              <a:t>map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Conecta una lista de valores pares (nombre y valor) donde tanto el nombre como el valor pueden ser de cualquier tipo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12447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&lt;</a:t>
            </a:r>
            <a:r>
              <a:rPr lang="es-ES_tradnl" dirty="0" err="1" smtClean="0"/>
              <a:t>props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Conectando una lista de pares de valores donde tanto el nombre como el valor son de tipo </a:t>
            </a:r>
            <a:r>
              <a:rPr lang="es-ES_tradnl" dirty="0" err="1" smtClean="0"/>
              <a:t>String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243644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pic>
        <p:nvPicPr>
          <p:cNvPr id="4" name="Content Placeholder 3" descr="Screen shot 2011-11-17 at 5.55.2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6" b="-5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6167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pic>
        <p:nvPicPr>
          <p:cNvPr id="4" name="Content Placeholder 3" descr="Screen shot 2011-11-17 at 5.56.1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23" b="-20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064518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Otros valores que pueden ser utilizados dentro de &lt;</a:t>
            </a:r>
            <a:r>
              <a:rPr lang="es-ES_tradnl" dirty="0" err="1" smtClean="0"/>
              <a:t>list</a:t>
            </a:r>
            <a:r>
              <a:rPr lang="es-ES_tradnl" dirty="0" smtClean="0"/>
              <a:t>&gt; son:</a:t>
            </a:r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value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bean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null</a:t>
            </a:r>
            <a:r>
              <a:rPr lang="es-ES_tradnl" dirty="0" smtClean="0"/>
              <a:t>/&gt;</a:t>
            </a:r>
          </a:p>
          <a:p>
            <a:pPr lvl="1"/>
            <a:r>
              <a:rPr lang="es-ES_tradnl" dirty="0" smtClean="0"/>
              <a:t>Inclusive &lt;</a:t>
            </a:r>
            <a:r>
              <a:rPr lang="es-ES_tradnl" dirty="0" err="1" smtClean="0"/>
              <a:t>list</a:t>
            </a:r>
            <a:r>
              <a:rPr lang="es-ES_tradnl" dirty="0" smtClean="0"/>
              <a:t>&gt; para tener listas multidimensionales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580763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pic>
        <p:nvPicPr>
          <p:cNvPr id="4" name="Content Placeholder 3" descr="Screen shot 2011-11-17 at 6.01.0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628" b="-186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95990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pic>
        <p:nvPicPr>
          <p:cNvPr id="4" name="Content Placeholder 3" descr="Screen shot 2011-11-17 at 6.01.5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476" b="-424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67807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smtClean="0"/>
              <a:t>La propiedad &lt;</a:t>
            </a:r>
            <a:r>
              <a:rPr lang="es-ES_tradnl" dirty="0" err="1" smtClean="0"/>
              <a:t>entry</a:t>
            </a:r>
            <a:r>
              <a:rPr lang="es-ES_tradnl" dirty="0" smtClean="0"/>
              <a:t>&gt; en </a:t>
            </a:r>
            <a:r>
              <a:rPr lang="es-ES_tradnl" dirty="0" err="1" smtClean="0"/>
              <a:t>map</a:t>
            </a:r>
            <a:r>
              <a:rPr lang="es-ES_tradnl" dirty="0" smtClean="0"/>
              <a:t> puede contener</a:t>
            </a:r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key</a:t>
            </a:r>
            <a:r>
              <a:rPr lang="es-ES_tradnl" dirty="0" smtClean="0"/>
              <a:t>&gt;</a:t>
            </a:r>
          </a:p>
          <a:p>
            <a:pPr lvl="2"/>
            <a:r>
              <a:rPr lang="es-ES_tradnl" dirty="0" smtClean="0"/>
              <a:t>Especifica la llave como </a:t>
            </a:r>
            <a:r>
              <a:rPr lang="es-ES_tradnl" dirty="0" err="1" smtClean="0"/>
              <a:t>String</a:t>
            </a:r>
            <a:endParaRPr lang="es-ES_tradnl" dirty="0" smtClean="0"/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key-ref</a:t>
            </a:r>
            <a:r>
              <a:rPr lang="es-ES_tradnl" dirty="0" smtClean="0"/>
              <a:t>&gt;</a:t>
            </a:r>
          </a:p>
          <a:p>
            <a:pPr lvl="2"/>
            <a:r>
              <a:rPr lang="es-ES_tradnl" dirty="0" smtClean="0"/>
              <a:t>Especifica la llave como una referencia a otro objeto</a:t>
            </a:r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value</a:t>
            </a:r>
            <a:r>
              <a:rPr lang="es-ES_tradnl" dirty="0" smtClean="0"/>
              <a:t>&gt;</a:t>
            </a:r>
          </a:p>
          <a:p>
            <a:pPr lvl="2"/>
            <a:r>
              <a:rPr lang="es-ES_tradnl" dirty="0" smtClean="0"/>
              <a:t>Especifica el valor como </a:t>
            </a:r>
            <a:r>
              <a:rPr lang="es-ES_tradnl" dirty="0" err="1" smtClean="0"/>
              <a:t>String</a:t>
            </a:r>
            <a:endParaRPr lang="es-ES_tradnl" dirty="0" smtClean="0"/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value-ref</a:t>
            </a:r>
            <a:r>
              <a:rPr lang="es-ES_tradnl" dirty="0" smtClean="0"/>
              <a:t>&gt;</a:t>
            </a:r>
          </a:p>
          <a:p>
            <a:pPr lvl="2"/>
            <a:r>
              <a:rPr lang="es-ES_tradnl" dirty="0" smtClean="0"/>
              <a:t>Especifica el valor como una referencia a otro objeto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087053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pic>
        <p:nvPicPr>
          <p:cNvPr id="6" name="Content Placeholder 5" descr="Screen shot 2011-11-17 at 6.07.00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214" b="-31214"/>
          <a:stretch>
            <a:fillRect/>
          </a:stretch>
        </p:blipFill>
        <p:spPr>
          <a:xfrm>
            <a:off x="1042416" y="2313432"/>
            <a:ext cx="7025818" cy="1750568"/>
          </a:xfrm>
        </p:spPr>
      </p:pic>
      <p:pic>
        <p:nvPicPr>
          <p:cNvPr id="7" name="Content Placeholder 6" descr="Screen shot 2011-11-17 at 6.07.10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79" r="-6579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1703230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EJB 2.0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s-ES_tradnl" sz="1600" dirty="0" err="1" smtClean="0"/>
              <a:t>package</a:t>
            </a:r>
            <a:r>
              <a:rPr lang="es-ES_tradnl" sz="1600" dirty="0" smtClean="0"/>
              <a:t> </a:t>
            </a:r>
            <a:r>
              <a:rPr lang="es-ES_tradnl" sz="1600" dirty="0" err="1" smtClean="0"/>
              <a:t>ejb.session</a:t>
            </a:r>
            <a:r>
              <a:rPr lang="es-ES_tradnl" sz="1600" dirty="0"/>
              <a:t>;</a:t>
            </a:r>
          </a:p>
          <a:p>
            <a:pPr marL="68580" indent="0">
              <a:buNone/>
            </a:pPr>
            <a:r>
              <a:rPr lang="es-ES_tradnl" sz="1600" dirty="0" err="1"/>
              <a:t>import</a:t>
            </a:r>
            <a:r>
              <a:rPr lang="es-ES_tradnl" sz="1600" dirty="0"/>
              <a:t> </a:t>
            </a:r>
            <a:r>
              <a:rPr lang="es-ES_tradnl" sz="1600" dirty="0" err="1"/>
              <a:t>javax.ejb.SessionBean</a:t>
            </a:r>
            <a:r>
              <a:rPr lang="es-ES_tradnl" sz="1600" dirty="0"/>
              <a:t>; </a:t>
            </a:r>
            <a:r>
              <a:rPr lang="es-ES_tradnl" sz="1600" dirty="0" err="1"/>
              <a:t>import</a:t>
            </a:r>
            <a:r>
              <a:rPr lang="es-ES_tradnl" sz="1600" dirty="0"/>
              <a:t> </a:t>
            </a:r>
            <a:r>
              <a:rPr lang="es-ES_tradnl" sz="1600" dirty="0" err="1"/>
              <a:t>javax.ejb.SessionContext</a:t>
            </a:r>
            <a:r>
              <a:rPr lang="es-ES_tradnl" sz="1600" dirty="0"/>
              <a:t>;</a:t>
            </a:r>
          </a:p>
          <a:p>
            <a:pPr marL="68580" indent="0">
              <a:buNone/>
            </a:pPr>
            <a:r>
              <a:rPr lang="es-ES_tradnl" sz="1600" dirty="0" err="1"/>
              <a:t>public</a:t>
            </a:r>
            <a:r>
              <a:rPr lang="es-ES_tradnl" sz="1600" dirty="0"/>
              <a:t> </a:t>
            </a:r>
            <a:r>
              <a:rPr lang="es-ES_tradnl" sz="1600" dirty="0" err="1"/>
              <a:t>class</a:t>
            </a:r>
            <a:r>
              <a:rPr lang="es-ES_tradnl" sz="1600" dirty="0"/>
              <a:t> </a:t>
            </a:r>
            <a:r>
              <a:rPr lang="es-ES_tradnl" sz="1600" dirty="0" err="1"/>
              <a:t>HelloWorldBean</a:t>
            </a:r>
            <a:r>
              <a:rPr lang="es-ES_tradnl" sz="1600" dirty="0"/>
              <a:t> </a:t>
            </a:r>
            <a:r>
              <a:rPr lang="es-ES_tradnl" sz="1600" dirty="0" err="1"/>
              <a:t>implements</a:t>
            </a:r>
            <a:r>
              <a:rPr lang="es-ES_tradnl" sz="1600" dirty="0"/>
              <a:t> </a:t>
            </a:r>
            <a:r>
              <a:rPr lang="es-ES_tradnl" sz="1600" dirty="0" err="1"/>
              <a:t>SessionBean</a:t>
            </a:r>
            <a:r>
              <a:rPr lang="es-ES_tradnl" sz="1600" dirty="0"/>
              <a:t> { </a:t>
            </a:r>
            <a:endParaRPr lang="es-ES_tradnl" sz="1600" dirty="0" smtClean="0"/>
          </a:p>
          <a:p>
            <a:pPr marL="365760" lvl="1" indent="0">
              <a:buNone/>
            </a:pPr>
            <a:r>
              <a:rPr lang="es-ES_tradnl" sz="1600" dirty="0" err="1" smtClean="0"/>
              <a:t>public</a:t>
            </a:r>
            <a:r>
              <a:rPr lang="es-ES_tradnl" sz="1600" dirty="0" smtClean="0"/>
              <a:t> </a:t>
            </a:r>
            <a:r>
              <a:rPr lang="es-ES_tradnl" sz="1600" dirty="0" err="1"/>
              <a:t>void</a:t>
            </a:r>
            <a:r>
              <a:rPr lang="es-ES_tradnl" sz="1600" dirty="0"/>
              <a:t> </a:t>
            </a:r>
            <a:r>
              <a:rPr lang="es-ES_tradnl" sz="1600" dirty="0" err="1"/>
              <a:t>ejbActivate</a:t>
            </a:r>
            <a:r>
              <a:rPr lang="es-ES_tradnl" sz="1600" dirty="0"/>
              <a:t>() { }</a:t>
            </a:r>
          </a:p>
          <a:p>
            <a:pPr marL="365760" lvl="1" indent="0">
              <a:buNone/>
            </a:pPr>
            <a:r>
              <a:rPr lang="es-ES_tradnl" sz="1600" dirty="0" err="1"/>
              <a:t>public</a:t>
            </a:r>
            <a:r>
              <a:rPr lang="es-ES_tradnl" sz="1600" dirty="0"/>
              <a:t> </a:t>
            </a:r>
            <a:r>
              <a:rPr lang="es-ES_tradnl" sz="1600" dirty="0" err="1"/>
              <a:t>void</a:t>
            </a:r>
            <a:r>
              <a:rPr lang="es-ES_tradnl" sz="1600" dirty="0"/>
              <a:t> </a:t>
            </a:r>
            <a:r>
              <a:rPr lang="es-ES_tradnl" sz="1600" dirty="0" err="1"/>
              <a:t>ejbPassivate</a:t>
            </a:r>
            <a:r>
              <a:rPr lang="es-ES_tradnl" sz="1600" dirty="0"/>
              <a:t>() { }</a:t>
            </a:r>
          </a:p>
          <a:p>
            <a:pPr marL="365760" lvl="1" indent="0">
              <a:buNone/>
            </a:pPr>
            <a:r>
              <a:rPr lang="es-ES_tradnl" sz="1600" dirty="0" err="1"/>
              <a:t>public</a:t>
            </a:r>
            <a:r>
              <a:rPr lang="es-ES_tradnl" sz="1600" dirty="0"/>
              <a:t> </a:t>
            </a:r>
            <a:r>
              <a:rPr lang="es-ES_tradnl" sz="1600" dirty="0" err="1"/>
              <a:t>void</a:t>
            </a:r>
            <a:r>
              <a:rPr lang="es-ES_tradnl" sz="1600" dirty="0"/>
              <a:t> </a:t>
            </a:r>
            <a:r>
              <a:rPr lang="es-ES_tradnl" sz="1600" dirty="0" err="1"/>
              <a:t>ejbRemove</a:t>
            </a:r>
            <a:r>
              <a:rPr lang="es-ES_tradnl" sz="1600" dirty="0"/>
              <a:t>() { </a:t>
            </a:r>
            <a:r>
              <a:rPr lang="es-ES_tradnl" sz="1600" dirty="0" smtClean="0"/>
              <a:t>}</a:t>
            </a:r>
          </a:p>
          <a:p>
            <a:pPr marL="365760" lvl="1" indent="0">
              <a:buNone/>
            </a:pPr>
            <a:r>
              <a:rPr lang="es-ES_tradnl" sz="1600" dirty="0" err="1"/>
              <a:t>public</a:t>
            </a:r>
            <a:r>
              <a:rPr lang="es-ES_tradnl" sz="1600" dirty="0"/>
              <a:t> </a:t>
            </a:r>
            <a:r>
              <a:rPr lang="es-ES_tradnl" sz="1600" dirty="0" err="1"/>
              <a:t>void</a:t>
            </a:r>
            <a:r>
              <a:rPr lang="es-ES_tradnl" sz="1600" dirty="0"/>
              <a:t> </a:t>
            </a:r>
            <a:r>
              <a:rPr lang="es-ES_tradnl" sz="1600" dirty="0" err="1"/>
              <a:t>setSessionContext</a:t>
            </a:r>
            <a:r>
              <a:rPr lang="es-ES_tradnl" sz="1600" dirty="0"/>
              <a:t>(</a:t>
            </a:r>
            <a:r>
              <a:rPr lang="es-ES_tradnl" sz="1600" dirty="0" err="1"/>
              <a:t>SessionContext</a:t>
            </a:r>
            <a:r>
              <a:rPr lang="es-ES_tradnl" sz="1600" dirty="0"/>
              <a:t> </a:t>
            </a:r>
            <a:r>
              <a:rPr lang="es-ES_tradnl" sz="1600" dirty="0" err="1"/>
              <a:t>ctx</a:t>
            </a:r>
            <a:r>
              <a:rPr lang="es-ES_tradnl" sz="1600" dirty="0"/>
              <a:t>) </a:t>
            </a:r>
            <a:r>
              <a:rPr lang="es-ES_tradnl" sz="1600" dirty="0" smtClean="0"/>
              <a:t>{}</a:t>
            </a:r>
            <a:endParaRPr lang="es-ES_tradnl" sz="1600" dirty="0"/>
          </a:p>
          <a:p>
            <a:pPr marL="365760" lvl="1" indent="0">
              <a:buNone/>
            </a:pPr>
            <a:r>
              <a:rPr lang="es-ES_tradnl" sz="1600" dirty="0" err="1"/>
              <a:t>public</a:t>
            </a:r>
            <a:r>
              <a:rPr lang="es-ES_tradnl" sz="1600" dirty="0"/>
              <a:t> </a:t>
            </a:r>
            <a:r>
              <a:rPr lang="es-ES_tradnl" sz="1600" dirty="0" err="1"/>
              <a:t>String</a:t>
            </a:r>
            <a:r>
              <a:rPr lang="es-ES_tradnl" sz="1600" dirty="0"/>
              <a:t> </a:t>
            </a:r>
            <a:r>
              <a:rPr lang="es-ES_tradnl" sz="1600" dirty="0" err="1"/>
              <a:t>sayHello</a:t>
            </a:r>
            <a:r>
              <a:rPr lang="es-ES_tradnl" sz="1600" dirty="0"/>
              <a:t>() { </a:t>
            </a:r>
            <a:r>
              <a:rPr lang="es-ES_tradnl" sz="1600" dirty="0" err="1"/>
              <a:t>return</a:t>
            </a:r>
            <a:r>
              <a:rPr lang="es-ES_tradnl" sz="1600" dirty="0"/>
              <a:t> "</a:t>
            </a:r>
            <a:r>
              <a:rPr lang="es-ES_tradnl" sz="1600" dirty="0" err="1"/>
              <a:t>Hello</a:t>
            </a:r>
            <a:r>
              <a:rPr lang="es-ES_tradnl" sz="1600" dirty="0"/>
              <a:t> </a:t>
            </a:r>
            <a:r>
              <a:rPr lang="es-ES_tradnl" sz="1600" dirty="0" err="1" smtClean="0"/>
              <a:t>World</a:t>
            </a:r>
            <a:r>
              <a:rPr lang="es-ES_tradnl" sz="1600" dirty="0" smtClean="0"/>
              <a:t>”;}</a:t>
            </a:r>
            <a:endParaRPr lang="es-ES_tradnl" sz="1600" dirty="0"/>
          </a:p>
          <a:p>
            <a:pPr marL="365760" lvl="1" indent="0">
              <a:buNone/>
            </a:pPr>
            <a:r>
              <a:rPr lang="es-ES_tradnl" sz="1600" dirty="0" err="1"/>
              <a:t>public</a:t>
            </a:r>
            <a:r>
              <a:rPr lang="es-ES_tradnl" sz="1600" dirty="0"/>
              <a:t> </a:t>
            </a:r>
            <a:r>
              <a:rPr lang="es-ES_tradnl" sz="1600" dirty="0" err="1"/>
              <a:t>void</a:t>
            </a:r>
            <a:r>
              <a:rPr lang="es-ES_tradnl" sz="1600" dirty="0"/>
              <a:t> </a:t>
            </a:r>
            <a:r>
              <a:rPr lang="es-ES_tradnl" sz="1600" dirty="0" err="1"/>
              <a:t>ejbCreate</a:t>
            </a:r>
            <a:r>
              <a:rPr lang="es-ES_tradnl" sz="1600" dirty="0"/>
              <a:t>() { </a:t>
            </a:r>
            <a:r>
              <a:rPr lang="es-ES_tradnl" sz="1600" dirty="0" smtClean="0"/>
              <a:t>}</a:t>
            </a:r>
          </a:p>
          <a:p>
            <a:pPr marL="68580" indent="0">
              <a:buNone/>
            </a:pPr>
            <a:r>
              <a:rPr lang="es-ES_tradnl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464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93125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Inyectando propiedades automáticamente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byName</a:t>
            </a:r>
            <a:endParaRPr lang="es-ES_tradnl" dirty="0" smtClean="0"/>
          </a:p>
          <a:p>
            <a:pPr lvl="1"/>
            <a:r>
              <a:rPr lang="es-ES_tradnl" dirty="0" smtClean="0"/>
              <a:t>Intenta inyectar todas las propiedades del </a:t>
            </a:r>
            <a:r>
              <a:rPr lang="es-ES_tradnl" dirty="0" err="1" smtClean="0"/>
              <a:t>bean</a:t>
            </a:r>
            <a:r>
              <a:rPr lang="es-ES_tradnl" dirty="0" smtClean="0"/>
              <a:t> con </a:t>
            </a:r>
            <a:r>
              <a:rPr lang="es-ES_tradnl" dirty="0" err="1" smtClean="0"/>
              <a:t>beans</a:t>
            </a:r>
            <a:r>
              <a:rPr lang="es-ES_tradnl" dirty="0" smtClean="0"/>
              <a:t> que tengan el mismo nombre</a:t>
            </a:r>
          </a:p>
          <a:p>
            <a:r>
              <a:rPr lang="es-ES_tradnl" dirty="0" err="1" smtClean="0"/>
              <a:t>byType</a:t>
            </a:r>
            <a:endParaRPr lang="es-ES_tradnl" dirty="0" smtClean="0"/>
          </a:p>
          <a:p>
            <a:pPr lvl="1"/>
            <a:r>
              <a:rPr lang="es-ES_tradnl" dirty="0" smtClean="0"/>
              <a:t>Intenta inyectar todas las propiedades del </a:t>
            </a:r>
            <a:r>
              <a:rPr lang="es-ES_tradnl" dirty="0" err="1" smtClean="0"/>
              <a:t>bean</a:t>
            </a:r>
            <a:r>
              <a:rPr lang="es-ES_tradnl" dirty="0" smtClean="0"/>
              <a:t> con </a:t>
            </a:r>
            <a:r>
              <a:rPr lang="es-ES_tradnl" dirty="0" err="1" smtClean="0"/>
              <a:t>beans</a:t>
            </a:r>
            <a:r>
              <a:rPr lang="es-ES_tradnl" dirty="0" smtClean="0"/>
              <a:t> del mismo tipo</a:t>
            </a:r>
          </a:p>
        </p:txBody>
      </p:sp>
    </p:spTree>
    <p:extLst>
      <p:ext uri="{BB962C8B-B14F-4D97-AF65-F5344CB8AC3E}">
        <p14:creationId xmlns:p14="http://schemas.microsoft.com/office/powerpoint/2010/main" val="9389657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Inyectando propiedades automáticamente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constructor</a:t>
            </a:r>
          </a:p>
          <a:p>
            <a:pPr lvl="1"/>
            <a:r>
              <a:rPr lang="es-ES_tradnl" dirty="0" smtClean="0"/>
              <a:t>Intenta inyectar las propiedades del </a:t>
            </a:r>
            <a:r>
              <a:rPr lang="es-ES_tradnl" dirty="0" err="1" smtClean="0"/>
              <a:t>bean</a:t>
            </a:r>
            <a:r>
              <a:rPr lang="es-ES_tradnl" dirty="0" smtClean="0"/>
              <a:t> que se inicialicen por el constructor, encontrando </a:t>
            </a:r>
            <a:r>
              <a:rPr lang="es-ES_tradnl" dirty="0" err="1" smtClean="0"/>
              <a:t>beans</a:t>
            </a:r>
            <a:r>
              <a:rPr lang="es-ES_tradnl" dirty="0" smtClean="0"/>
              <a:t> que puedan asignarse a los argumentos del constructor</a:t>
            </a:r>
          </a:p>
          <a:p>
            <a:r>
              <a:rPr lang="es-ES_tradnl" dirty="0" err="1" smtClean="0"/>
              <a:t>autodetect</a:t>
            </a:r>
            <a:endParaRPr lang="es-ES_tradnl" dirty="0" smtClean="0"/>
          </a:p>
          <a:p>
            <a:pPr lvl="1"/>
            <a:r>
              <a:rPr lang="es-ES_tradnl" dirty="0" smtClean="0"/>
              <a:t>Primero intenta inicializarlo por constructor, si esto no funciona intenta </a:t>
            </a:r>
            <a:r>
              <a:rPr lang="es-ES_tradnl" dirty="0" err="1" smtClean="0"/>
              <a:t>byType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586194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</a:t>
            </a:r>
            <a:r>
              <a:rPr lang="es-ES_tradnl" dirty="0" err="1" smtClean="0"/>
              <a:t>byName</a:t>
            </a:r>
            <a:endParaRPr lang="es-ES_tradnl" dirty="0"/>
          </a:p>
        </p:txBody>
      </p:sp>
      <p:pic>
        <p:nvPicPr>
          <p:cNvPr id="4" name="Content Placeholder 3" descr="Screen shot 2011-11-17 at 6.24.2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542" b="-1045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81777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</a:t>
            </a:r>
            <a:r>
              <a:rPr lang="es-ES_tradnl" dirty="0" err="1" smtClean="0"/>
              <a:t>byName</a:t>
            </a:r>
            <a:endParaRPr lang="es-ES_tradnl" dirty="0"/>
          </a:p>
        </p:txBody>
      </p:sp>
      <p:pic>
        <p:nvPicPr>
          <p:cNvPr id="7" name="Content Placeholder 6" descr="Screen shot 2011-11-17 at 6.25.50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113" b="-94113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pic>
        <p:nvPicPr>
          <p:cNvPr id="8" name="Content Placeholder 7" descr="Screen shot 2011-11-17 at 6.25.58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885" b="-17885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11805919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</a:t>
            </a:r>
            <a:r>
              <a:rPr lang="es-ES_tradnl" dirty="0" err="1" smtClean="0"/>
              <a:t>byType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Es similar al de </a:t>
            </a:r>
            <a:r>
              <a:rPr lang="es-ES_tradnl" dirty="0" err="1" smtClean="0"/>
              <a:t>byName</a:t>
            </a:r>
            <a:r>
              <a:rPr lang="es-ES_tradnl" dirty="0" smtClean="0"/>
              <a:t>, pero solo que en lugar de revisar el nombre del </a:t>
            </a:r>
            <a:r>
              <a:rPr lang="es-ES_tradnl" dirty="0" err="1" smtClean="0"/>
              <a:t>bean</a:t>
            </a:r>
            <a:r>
              <a:rPr lang="es-ES_tradnl" dirty="0" smtClean="0"/>
              <a:t>, revisa su tipo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597552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</a:t>
            </a:r>
            <a:r>
              <a:rPr lang="es-ES_tradnl" dirty="0" err="1" smtClean="0"/>
              <a:t>byType</a:t>
            </a:r>
            <a:endParaRPr lang="es-ES_tradnl" dirty="0"/>
          </a:p>
        </p:txBody>
      </p:sp>
      <p:pic>
        <p:nvPicPr>
          <p:cNvPr id="7" name="Content Placeholder 6" descr="Screen shot 2011-11-17 at 6.29.21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088" b="-50088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pic>
        <p:nvPicPr>
          <p:cNvPr id="8" name="Content Placeholder 7" descr="Screen shot 2011-11-17 at 6.29.34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34" b="-44034"/>
          <a:stretch>
            <a:fillRect/>
          </a:stretch>
        </p:blipFill>
        <p:spPr>
          <a:xfrm>
            <a:off x="1042416" y="4063999"/>
            <a:ext cx="7022592" cy="1742439"/>
          </a:xfrm>
        </p:spPr>
      </p:pic>
    </p:spTree>
    <p:extLst>
      <p:ext uri="{BB962C8B-B14F-4D97-AF65-F5344CB8AC3E}">
        <p14:creationId xmlns:p14="http://schemas.microsoft.com/office/powerpoint/2010/main" val="26975837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por constructor</a:t>
            </a:r>
            <a:endParaRPr lang="es-ES_tradnl" dirty="0"/>
          </a:p>
        </p:txBody>
      </p:sp>
      <p:pic>
        <p:nvPicPr>
          <p:cNvPr id="6" name="Content Placeholder 5" descr="Screen shot 2011-11-17 at 6.34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6329" b="-1863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36699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por constructor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Tiene las mismas limitantes que la inyección por tipo (</a:t>
            </a:r>
            <a:r>
              <a:rPr lang="es-ES_tradnl" dirty="0" err="1" smtClean="0"/>
              <a:t>byType</a:t>
            </a:r>
            <a:r>
              <a:rPr lang="es-ES_tradnl" dirty="0" smtClean="0"/>
              <a:t>)</a:t>
            </a:r>
          </a:p>
          <a:p>
            <a:r>
              <a:rPr lang="es-ES_tradnl" dirty="0" smtClean="0"/>
              <a:t>Spring no va a adivinar cual </a:t>
            </a:r>
            <a:r>
              <a:rPr lang="es-ES_tradnl" dirty="0" err="1" smtClean="0"/>
              <a:t>bean</a:t>
            </a:r>
            <a:r>
              <a:rPr lang="es-ES_tradnl" dirty="0" smtClean="0"/>
              <a:t> asignar al atributo del constructor y si este </a:t>
            </a:r>
            <a:r>
              <a:rPr lang="es-ES_tradnl" dirty="0" err="1" smtClean="0"/>
              <a:t>bean</a:t>
            </a:r>
            <a:r>
              <a:rPr lang="es-ES_tradnl" dirty="0" smtClean="0"/>
              <a:t> cuenta con varios constructores, tampoco va adivinar cual utilizar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893470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Auto detectar la inyección</a:t>
            </a:r>
            <a:endParaRPr lang="es-ES_tradnl" dirty="0"/>
          </a:p>
        </p:txBody>
      </p:sp>
      <p:pic>
        <p:nvPicPr>
          <p:cNvPr id="4" name="Content Placeholder 3" descr="Screen shot 2011-11-17 at 6.39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933" b="-1959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931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Spring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s-ES_tradnl" dirty="0" err="1" smtClean="0"/>
              <a:t>package</a:t>
            </a:r>
            <a:r>
              <a:rPr lang="es-ES_tradnl" dirty="0" smtClean="0"/>
              <a:t> </a:t>
            </a:r>
            <a:r>
              <a:rPr lang="es-ES_tradnl" dirty="0" err="1" smtClean="0"/>
              <a:t>spring</a:t>
            </a:r>
            <a:r>
              <a:rPr lang="es-ES_tradnl" dirty="0"/>
              <a:t>;</a:t>
            </a:r>
          </a:p>
          <a:p>
            <a:pPr marL="68580" indent="0">
              <a:buNone/>
            </a:pP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class</a:t>
            </a:r>
            <a:r>
              <a:rPr lang="es-ES_tradnl" dirty="0"/>
              <a:t> </a:t>
            </a:r>
            <a:r>
              <a:rPr lang="es-ES_tradnl" dirty="0" err="1"/>
              <a:t>HelloWorldBean</a:t>
            </a:r>
            <a:r>
              <a:rPr lang="es-ES_tradnl" dirty="0"/>
              <a:t> { </a:t>
            </a:r>
            <a:endParaRPr lang="es-ES_tradnl" dirty="0" smtClean="0"/>
          </a:p>
          <a:p>
            <a:pPr marL="365760" lvl="1" indent="0">
              <a:buNone/>
            </a:pPr>
            <a:r>
              <a:rPr lang="es-ES_tradnl" sz="2400" dirty="0" err="1" smtClean="0"/>
              <a:t>public</a:t>
            </a:r>
            <a:r>
              <a:rPr lang="es-ES_tradnl" sz="2400" dirty="0" smtClean="0"/>
              <a:t> </a:t>
            </a:r>
            <a:r>
              <a:rPr lang="es-ES_tradnl" sz="2400" dirty="0" err="1"/>
              <a:t>String</a:t>
            </a:r>
            <a:r>
              <a:rPr lang="es-ES_tradnl" sz="2400" dirty="0"/>
              <a:t> </a:t>
            </a:r>
            <a:r>
              <a:rPr lang="es-ES_tradnl" sz="2400" dirty="0" err="1"/>
              <a:t>sayHello</a:t>
            </a:r>
            <a:r>
              <a:rPr lang="es-ES_tradnl" sz="2400" dirty="0"/>
              <a:t>() {</a:t>
            </a:r>
          </a:p>
          <a:p>
            <a:pPr marL="640080" lvl="2" indent="0">
              <a:buNone/>
            </a:pPr>
            <a:r>
              <a:rPr lang="es-ES_tradnl" sz="2400" dirty="0" err="1" smtClean="0"/>
              <a:t>return</a:t>
            </a:r>
            <a:r>
              <a:rPr lang="es-ES_tradnl" sz="2400" dirty="0" smtClean="0"/>
              <a:t> </a:t>
            </a:r>
            <a:r>
              <a:rPr lang="es-ES_tradnl" sz="2400" dirty="0"/>
              <a:t>"</a:t>
            </a:r>
            <a:r>
              <a:rPr lang="es-ES_tradnl" sz="2400" dirty="0" err="1"/>
              <a:t>Hello</a:t>
            </a:r>
            <a:r>
              <a:rPr lang="es-ES_tradnl" sz="2400" dirty="0"/>
              <a:t> </a:t>
            </a:r>
            <a:r>
              <a:rPr lang="es-ES_tradnl" sz="2400" dirty="0" err="1"/>
              <a:t>World</a:t>
            </a:r>
            <a:r>
              <a:rPr lang="es-ES_tradnl" sz="2400" dirty="0"/>
              <a:t>";</a:t>
            </a:r>
          </a:p>
          <a:p>
            <a:pPr marL="365760" lvl="1" indent="0">
              <a:buNone/>
            </a:pPr>
            <a:r>
              <a:rPr lang="es-ES_tradnl" sz="2400" dirty="0"/>
              <a:t>}</a:t>
            </a:r>
          </a:p>
          <a:p>
            <a:pPr marL="68580" indent="0">
              <a:buNone/>
            </a:pPr>
            <a:r>
              <a:rPr lang="es-ES_tradn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936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Configuración general de la auto inyección</a:t>
            </a:r>
            <a:endParaRPr lang="es-ES_tradnl" dirty="0"/>
          </a:p>
        </p:txBody>
      </p:sp>
      <p:pic>
        <p:nvPicPr>
          <p:cNvPr id="4" name="Content Placeholder 3" descr="Screen shot 2011-11-17 at 6.40.2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938" b="-589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253974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Mezclar auto inyección con la explícita</a:t>
            </a:r>
            <a:endParaRPr lang="es-ES_tradnl" dirty="0"/>
          </a:p>
        </p:txBody>
      </p:sp>
      <p:pic>
        <p:nvPicPr>
          <p:cNvPr id="4" name="Content Placeholder 3" descr="Screen shot 2011-11-17 at 6.41.4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493" b="-724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77412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Mezclar auto inyección con la explícita</a:t>
            </a:r>
            <a:endParaRPr lang="es-ES_tradnl" dirty="0"/>
          </a:p>
        </p:txBody>
      </p:sp>
      <p:pic>
        <p:nvPicPr>
          <p:cNvPr id="4" name="Content Placeholder 3" descr="Screen shot 2011-11-17 at 6.43.1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469" b="-704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88064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Inyectando con anotaciones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Desde la versión 2.5, una de las formas más interesantes para la inyección de componentes es utilizar anotaciones</a:t>
            </a:r>
          </a:p>
          <a:p>
            <a:r>
              <a:rPr lang="es-ES_tradnl" dirty="0" smtClean="0"/>
              <a:t>No es muy diferente de la que se utiliza en el XML, pero si puede ser más detallada</a:t>
            </a:r>
          </a:p>
          <a:p>
            <a:r>
              <a:rPr lang="es-ES_tradnl" dirty="0" smtClean="0"/>
              <a:t>Por defecto, la inyección basada en anotaciones no está habilitada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68814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Inyectando con anotaciones</a:t>
            </a:r>
            <a:endParaRPr lang="es-ES_tradnl" dirty="0"/>
          </a:p>
        </p:txBody>
      </p:sp>
      <p:pic>
        <p:nvPicPr>
          <p:cNvPr id="4" name="Content Placeholder 3" descr="Screen shot 2011-11-17 at 6.46.4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798" b="-24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39884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Inyectando con anotaciones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Spring 3 soporta varias tipos de anotaciones</a:t>
            </a:r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Autowired</a:t>
            </a:r>
            <a:endParaRPr lang="es-ES_tradnl" dirty="0"/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Inject</a:t>
            </a:r>
            <a:r>
              <a:rPr lang="es-ES_tradnl" dirty="0" smtClean="0"/>
              <a:t> (JSR-330)</a:t>
            </a:r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Resource</a:t>
            </a:r>
            <a:r>
              <a:rPr lang="es-ES_tradnl" dirty="0" smtClean="0"/>
              <a:t> (JSR-250)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231128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Autowired</a:t>
            </a:r>
            <a:endParaRPr lang="es-ES_tradnl" dirty="0"/>
          </a:p>
        </p:txBody>
      </p:sp>
      <p:pic>
        <p:nvPicPr>
          <p:cNvPr id="6" name="Content Placeholder 5" descr="Screen shot 2011-11-17 at 8.17.08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414" b="-23414"/>
          <a:stretch>
            <a:fillRect/>
          </a:stretch>
        </p:blipFill>
        <p:spPr>
          <a:xfrm>
            <a:off x="1042416" y="2313432"/>
            <a:ext cx="7025818" cy="1750568"/>
          </a:xfrm>
        </p:spPr>
      </p:pic>
      <p:pic>
        <p:nvPicPr>
          <p:cNvPr id="7" name="Content Placeholder 6" descr="Screen shot 2011-11-17 at 8.17.37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011" b="-29011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681013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Autowired</a:t>
            </a:r>
            <a:endParaRPr lang="es-ES_tradnl" dirty="0"/>
          </a:p>
        </p:txBody>
      </p:sp>
      <p:pic>
        <p:nvPicPr>
          <p:cNvPr id="5" name="Content Placeholder 4" descr="Screen shot 2011-11-17 at 8.18.33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278" b="-20278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pic>
        <p:nvPicPr>
          <p:cNvPr id="6" name="Content Placeholder 5" descr="Screen shot 2011-11-17 at 8.18.44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460" b="-31460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1160995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Autowired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Limitantes</a:t>
            </a:r>
          </a:p>
          <a:p>
            <a:pPr lvl="1"/>
            <a:r>
              <a:rPr lang="es-ES_tradnl" dirty="0" smtClean="0"/>
              <a:t>Debe de existir solo un </a:t>
            </a:r>
            <a:r>
              <a:rPr lang="es-ES_tradnl" dirty="0" err="1" smtClean="0"/>
              <a:t>bean</a:t>
            </a:r>
            <a:r>
              <a:rPr lang="es-ES_tradnl" dirty="0" smtClean="0"/>
              <a:t> que aplique para la asignación</a:t>
            </a:r>
          </a:p>
        </p:txBody>
      </p:sp>
    </p:spTree>
    <p:extLst>
      <p:ext uri="{BB962C8B-B14F-4D97-AF65-F5344CB8AC3E}">
        <p14:creationId xmlns:p14="http://schemas.microsoft.com/office/powerpoint/2010/main" val="9911193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Autowired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7022592" cy="1750568"/>
          </a:xfrm>
        </p:spPr>
        <p:txBody>
          <a:bodyPr>
            <a:normAutofit/>
          </a:bodyPr>
          <a:lstStyle/>
          <a:p>
            <a:r>
              <a:rPr lang="es-ES_tradnl" dirty="0"/>
              <a:t>Por defecto al poner la anotación @</a:t>
            </a:r>
            <a:r>
              <a:rPr lang="es-ES_tradnl" dirty="0" err="1"/>
              <a:t>Autowired</a:t>
            </a:r>
            <a:r>
              <a:rPr lang="es-ES_tradnl" dirty="0"/>
              <a:t> la propiedad será </a:t>
            </a:r>
            <a:r>
              <a:rPr lang="es-ES_tradnl" dirty="0" smtClean="0"/>
              <a:t>requerida</a:t>
            </a:r>
            <a:endParaRPr lang="es-ES_tradnl" dirty="0"/>
          </a:p>
        </p:txBody>
      </p:sp>
      <p:pic>
        <p:nvPicPr>
          <p:cNvPr id="6" name="Content Placeholder 5" descr="Screen shot 2011-11-17 at 8.24.18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804" b="-41804"/>
          <a:stretch>
            <a:fillRect/>
          </a:stretch>
        </p:blipFill>
        <p:spPr>
          <a:xfrm>
            <a:off x="1379017" y="3540125"/>
            <a:ext cx="6447358" cy="1599712"/>
          </a:xfrm>
        </p:spPr>
      </p:pic>
    </p:spTree>
    <p:extLst>
      <p:ext uri="{BB962C8B-B14F-4D97-AF65-F5344CB8AC3E}">
        <p14:creationId xmlns:p14="http://schemas.microsoft.com/office/powerpoint/2010/main" val="304760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Acoplamiento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68580" indent="0">
              <a:buNone/>
            </a:pPr>
            <a:r>
              <a:rPr lang="es-ES_tradnl" dirty="0" err="1" smtClean="0"/>
              <a:t>package</a:t>
            </a:r>
            <a:r>
              <a:rPr lang="es-ES_tradnl" dirty="0" smtClean="0"/>
              <a:t> </a:t>
            </a:r>
            <a:r>
              <a:rPr lang="es-ES_tradnl" dirty="0" err="1" smtClean="0"/>
              <a:t>knights</a:t>
            </a:r>
            <a:r>
              <a:rPr lang="es-ES_tradnl" dirty="0"/>
              <a:t>;</a:t>
            </a:r>
          </a:p>
          <a:p>
            <a:pPr marL="68580" indent="0">
              <a:buNone/>
            </a:pP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class</a:t>
            </a:r>
            <a:r>
              <a:rPr lang="es-ES_tradnl" dirty="0"/>
              <a:t> </a:t>
            </a:r>
            <a:r>
              <a:rPr lang="es-ES_tradnl" dirty="0" err="1"/>
              <a:t>DamselRescuingKnight</a:t>
            </a:r>
            <a:r>
              <a:rPr lang="es-ES_tradnl" dirty="0"/>
              <a:t> </a:t>
            </a:r>
            <a:r>
              <a:rPr lang="es-ES_tradnl" dirty="0" err="1"/>
              <a:t>implements</a:t>
            </a:r>
            <a:r>
              <a:rPr lang="es-ES_tradnl" dirty="0"/>
              <a:t> </a:t>
            </a:r>
            <a:r>
              <a:rPr lang="es-ES_tradnl" dirty="0" err="1"/>
              <a:t>Knight</a:t>
            </a:r>
            <a:r>
              <a:rPr lang="es-ES_tradnl" dirty="0"/>
              <a:t> { </a:t>
            </a:r>
            <a:endParaRPr lang="es-ES_tradnl" dirty="0" smtClean="0"/>
          </a:p>
          <a:p>
            <a:pPr marL="68580" indent="0">
              <a:buNone/>
            </a:pPr>
            <a:r>
              <a:rPr lang="es-ES_tradnl" dirty="0" smtClean="0"/>
              <a:t>  </a:t>
            </a:r>
            <a:r>
              <a:rPr lang="es-ES_tradnl" dirty="0" err="1" smtClean="0"/>
              <a:t>private</a:t>
            </a:r>
            <a:r>
              <a:rPr lang="es-ES_tradnl" dirty="0" smtClean="0"/>
              <a:t> </a:t>
            </a:r>
            <a:r>
              <a:rPr lang="es-ES_tradnl" dirty="0" err="1"/>
              <a:t>RescueDamselQuest</a:t>
            </a:r>
            <a:r>
              <a:rPr lang="es-ES_tradnl" dirty="0"/>
              <a:t> </a:t>
            </a:r>
            <a:r>
              <a:rPr lang="es-ES_tradnl" dirty="0" err="1"/>
              <a:t>quest</a:t>
            </a:r>
            <a:r>
              <a:rPr lang="es-ES_tradnl" dirty="0"/>
              <a:t>;</a:t>
            </a:r>
          </a:p>
          <a:p>
            <a:pPr marL="68580" indent="0">
              <a:buNone/>
            </a:pPr>
            <a:r>
              <a:rPr lang="es-ES_tradnl" dirty="0" smtClean="0"/>
              <a:t>  </a:t>
            </a:r>
            <a:r>
              <a:rPr lang="es-ES_tradnl" dirty="0" err="1" smtClean="0"/>
              <a:t>public</a:t>
            </a:r>
            <a:r>
              <a:rPr lang="es-ES_tradnl" dirty="0" smtClean="0"/>
              <a:t> </a:t>
            </a:r>
            <a:r>
              <a:rPr lang="es-ES_tradnl" dirty="0" err="1"/>
              <a:t>DamselRescuingKnight</a:t>
            </a:r>
            <a:r>
              <a:rPr lang="es-ES_tradnl" dirty="0"/>
              <a:t>() </a:t>
            </a:r>
            <a:r>
              <a:rPr lang="es-ES_tradnl" dirty="0" smtClean="0"/>
              <a:t>{</a:t>
            </a:r>
          </a:p>
          <a:p>
            <a:pPr marL="68580" indent="0">
              <a:buNone/>
            </a:pPr>
            <a:r>
              <a:rPr lang="es-ES_tradnl" dirty="0"/>
              <a:t>	</a:t>
            </a:r>
            <a:r>
              <a:rPr lang="es-ES_tradnl" dirty="0" err="1" smtClean="0"/>
              <a:t>quest</a:t>
            </a:r>
            <a:r>
              <a:rPr lang="es-ES_tradnl" dirty="0" smtClean="0"/>
              <a:t> </a:t>
            </a:r>
            <a:r>
              <a:rPr lang="es-ES_tradnl" dirty="0"/>
              <a:t>= new </a:t>
            </a:r>
            <a:r>
              <a:rPr lang="es-ES_tradnl" dirty="0" err="1"/>
              <a:t>RescueDamselQuest</a:t>
            </a:r>
            <a:r>
              <a:rPr lang="es-ES_tradnl" dirty="0"/>
              <a:t>()</a:t>
            </a:r>
            <a:r>
              <a:rPr lang="es-ES_tradnl" dirty="0" smtClean="0"/>
              <a:t>;</a:t>
            </a:r>
          </a:p>
          <a:p>
            <a:pPr marL="68580" indent="0">
              <a:buNone/>
            </a:pPr>
            <a:r>
              <a:rPr lang="es-ES_tradnl" dirty="0" smtClean="0"/>
              <a:t>  }</a:t>
            </a:r>
            <a:endParaRPr lang="es-ES_tradnl" dirty="0"/>
          </a:p>
          <a:p>
            <a:pPr marL="68580" indent="0">
              <a:buNone/>
            </a:pPr>
            <a:r>
              <a:rPr lang="es-ES_tradnl" dirty="0" smtClean="0"/>
              <a:t>  </a:t>
            </a:r>
            <a:r>
              <a:rPr lang="es-ES_tradnl" dirty="0" err="1" smtClean="0"/>
              <a:t>public</a:t>
            </a:r>
            <a:r>
              <a:rPr lang="es-ES_tradnl" dirty="0" smtClean="0"/>
              <a:t> </a:t>
            </a:r>
            <a:r>
              <a:rPr lang="es-ES_tradnl" dirty="0" err="1"/>
              <a:t>void</a:t>
            </a:r>
            <a:r>
              <a:rPr lang="es-ES_tradnl" dirty="0"/>
              <a:t> </a:t>
            </a:r>
            <a:r>
              <a:rPr lang="es-ES_tradnl" dirty="0" err="1"/>
              <a:t>embarkOnQuest</a:t>
            </a:r>
            <a:r>
              <a:rPr lang="es-ES_tradnl" dirty="0"/>
              <a:t>() </a:t>
            </a:r>
            <a:r>
              <a:rPr lang="es-ES_tradnl" dirty="0" err="1"/>
              <a:t>throws</a:t>
            </a:r>
            <a:r>
              <a:rPr lang="es-ES_tradnl" dirty="0"/>
              <a:t> </a:t>
            </a:r>
            <a:r>
              <a:rPr lang="es-ES_tradnl" dirty="0" err="1"/>
              <a:t>QuestException</a:t>
            </a:r>
            <a:r>
              <a:rPr lang="es-ES_tradnl" dirty="0"/>
              <a:t> { </a:t>
            </a:r>
            <a:endParaRPr lang="es-ES_tradnl" dirty="0" smtClean="0"/>
          </a:p>
          <a:p>
            <a:pPr marL="68580" indent="0">
              <a:buNone/>
            </a:pPr>
            <a:r>
              <a:rPr lang="es-ES_tradnl" dirty="0"/>
              <a:t> </a:t>
            </a:r>
            <a:r>
              <a:rPr lang="es-ES_tradnl" dirty="0" smtClean="0"/>
              <a:t>            </a:t>
            </a:r>
            <a:r>
              <a:rPr lang="es-ES_tradnl" dirty="0" err="1" smtClean="0"/>
              <a:t>quest.embark</a:t>
            </a:r>
            <a:r>
              <a:rPr lang="es-ES_tradnl" dirty="0"/>
              <a:t>();</a:t>
            </a:r>
          </a:p>
          <a:p>
            <a:pPr marL="68580" indent="0">
              <a:buNone/>
            </a:pPr>
            <a:r>
              <a:rPr lang="es-ES_tradnl" dirty="0" smtClean="0"/>
              <a:t>  }</a:t>
            </a:r>
            <a:endParaRPr lang="es-ES_tradnl" dirty="0"/>
          </a:p>
          <a:p>
            <a:pPr marL="68580" indent="0">
              <a:buNone/>
            </a:pPr>
            <a:r>
              <a:rPr lang="es-ES_tradn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115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Autowired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_tradnl" dirty="0" smtClean="0"/>
              <a:t>Nótese que el atributo </a:t>
            </a:r>
            <a:r>
              <a:rPr lang="es-ES_tradnl" i="1" dirty="0" err="1" smtClean="0"/>
              <a:t>required</a:t>
            </a:r>
            <a:r>
              <a:rPr lang="es-ES_tradnl" dirty="0" smtClean="0"/>
              <a:t> puede ser usado donde quiera que utilices la anotación @</a:t>
            </a:r>
            <a:r>
              <a:rPr lang="es-ES_tradnl" dirty="0" err="1" smtClean="0"/>
              <a:t>Autowired</a:t>
            </a:r>
            <a:r>
              <a:rPr lang="es-ES_tradnl" dirty="0" smtClean="0"/>
              <a:t>. Pero cuando es usado en los constructores, solo un constructor puede ser utilizado con la anotación @</a:t>
            </a:r>
            <a:r>
              <a:rPr lang="es-ES_tradnl" dirty="0" err="1" smtClean="0"/>
              <a:t>Autowired</a:t>
            </a:r>
            <a:r>
              <a:rPr lang="es-ES_tradnl" dirty="0" smtClean="0"/>
              <a:t> y el atributo </a:t>
            </a:r>
            <a:r>
              <a:rPr lang="es-ES_tradnl" i="1" dirty="0" err="1" smtClean="0"/>
              <a:t>required</a:t>
            </a:r>
            <a:r>
              <a:rPr lang="es-ES_tradnl" dirty="0" smtClean="0"/>
              <a:t> igual a </a:t>
            </a:r>
            <a:r>
              <a:rPr lang="es-ES_tradnl" i="1" dirty="0" smtClean="0"/>
              <a:t>true</a:t>
            </a:r>
            <a:r>
              <a:rPr lang="es-ES_tradnl" dirty="0" smtClean="0"/>
              <a:t>. </a:t>
            </a:r>
          </a:p>
          <a:p>
            <a:r>
              <a:rPr lang="es-ES_tradnl" dirty="0" smtClean="0"/>
              <a:t>Cuando múltiples constructores son anotados con @</a:t>
            </a:r>
            <a:r>
              <a:rPr lang="es-ES_tradnl" dirty="0" err="1" smtClean="0"/>
              <a:t>Autowired</a:t>
            </a:r>
            <a:r>
              <a:rPr lang="es-ES_tradnl" dirty="0" smtClean="0"/>
              <a:t>, Spring elegirá al constructor que tenga el mayor número de argumentos.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683473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Seleccionar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7025818" cy="1750568"/>
          </a:xfrm>
        </p:spPr>
        <p:txBody>
          <a:bodyPr>
            <a:normAutofit lnSpcReduction="10000"/>
          </a:bodyPr>
          <a:lstStyle/>
          <a:p>
            <a:r>
              <a:rPr lang="es-ES_tradnl" dirty="0" smtClean="0"/>
              <a:t>Puede darse el caso de que tengamos varios </a:t>
            </a:r>
            <a:r>
              <a:rPr lang="es-ES_tradnl" dirty="0" err="1" smtClean="0"/>
              <a:t>beans</a:t>
            </a:r>
            <a:r>
              <a:rPr lang="es-ES_tradnl" dirty="0" smtClean="0"/>
              <a:t> que cumplan con los requisitos para un @</a:t>
            </a:r>
            <a:r>
              <a:rPr lang="es-ES_tradnl" dirty="0" err="1" smtClean="0"/>
              <a:t>Autowired</a:t>
            </a:r>
            <a:r>
              <a:rPr lang="es-ES_tradnl" dirty="0" smtClean="0"/>
              <a:t>. En este caso Spring lanzará la excepción </a:t>
            </a:r>
            <a:r>
              <a:rPr lang="es-ES_tradnl" dirty="0" err="1" smtClean="0"/>
              <a:t>NoSuchBeanDefinitionException</a:t>
            </a:r>
            <a:endParaRPr lang="es-ES_tradnl" dirty="0" smtClean="0"/>
          </a:p>
        </p:txBody>
      </p:sp>
      <p:pic>
        <p:nvPicPr>
          <p:cNvPr id="5" name="Content Placeholder 4" descr="Screen shot 2011-11-17 at 8.34.43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46" b="-5046"/>
          <a:stretch>
            <a:fillRect/>
          </a:stretch>
        </p:blipFill>
        <p:spPr>
          <a:xfrm>
            <a:off x="1042988" y="4064000"/>
            <a:ext cx="7021512" cy="1743075"/>
          </a:xfrm>
        </p:spPr>
      </p:pic>
    </p:spTree>
    <p:extLst>
      <p:ext uri="{BB962C8B-B14F-4D97-AF65-F5344CB8AC3E}">
        <p14:creationId xmlns:p14="http://schemas.microsoft.com/office/powerpoint/2010/main" val="203161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Seleccionar</a:t>
            </a:r>
            <a:endParaRPr lang="es-ES_tradnl" dirty="0"/>
          </a:p>
        </p:txBody>
      </p:sp>
      <p:pic>
        <p:nvPicPr>
          <p:cNvPr id="5" name="Content Placeholder 4" descr="Screen shot 2011-11-17 at 8.35.2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212" b="-44212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pic>
        <p:nvPicPr>
          <p:cNvPr id="6" name="Content Placeholder 5" descr="Screen shot 2011-11-17 at 8.36.27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751" b="-11751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10089595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Inject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7022592" cy="1750568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 smtClean="0"/>
              <a:t>En un esfuerzo para unificar el modelo de programación entre las distintas infraestructuras de dependencias, la JCP publicó la especificación de Inyección de Dependencias para Java (JSR-330)</a:t>
            </a:r>
            <a:endParaRPr lang="es-ES_tradnl" dirty="0"/>
          </a:p>
        </p:txBody>
      </p:sp>
      <p:pic>
        <p:nvPicPr>
          <p:cNvPr id="8" name="Content Placeholder 7" descr="Screen shot 2011-11-17 at 8.40.53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232" b="-32232"/>
          <a:stretch>
            <a:fillRect/>
          </a:stretch>
        </p:blipFill>
        <p:spPr>
          <a:xfrm>
            <a:off x="1042988" y="4064000"/>
            <a:ext cx="7021512" cy="1743075"/>
          </a:xfrm>
        </p:spPr>
      </p:pic>
    </p:spTree>
    <p:extLst>
      <p:ext uri="{BB962C8B-B14F-4D97-AF65-F5344CB8AC3E}">
        <p14:creationId xmlns:p14="http://schemas.microsoft.com/office/powerpoint/2010/main" val="20188327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Inject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Puede ser usado para inyectar propiedades, métodos y constructores</a:t>
            </a:r>
          </a:p>
          <a:p>
            <a:r>
              <a:rPr lang="es-ES_tradnl" dirty="0" smtClean="0"/>
              <a:t>No tiene el atributo </a:t>
            </a:r>
            <a:r>
              <a:rPr lang="es-ES_tradnl" i="1" dirty="0" err="1" smtClean="0"/>
              <a:t>required</a:t>
            </a:r>
            <a:endParaRPr lang="es-ES_tradnl" i="1" dirty="0" smtClean="0"/>
          </a:p>
          <a:p>
            <a:r>
              <a:rPr lang="es-ES_tradnl" dirty="0" smtClean="0"/>
              <a:t>Por lo que si no viene un atributo lanzará una excepción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624158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Inject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7022592" cy="1750568"/>
          </a:xfrm>
        </p:spPr>
        <p:txBody>
          <a:bodyPr>
            <a:normAutofit/>
          </a:bodyPr>
          <a:lstStyle/>
          <a:p>
            <a:r>
              <a:rPr lang="es-ES_tradnl" dirty="0" smtClean="0"/>
              <a:t>Para seleccionar un objeto con esta anotación hay que usar la anotación @</a:t>
            </a:r>
            <a:r>
              <a:rPr lang="es-ES_tradnl" dirty="0" err="1" smtClean="0"/>
              <a:t>Named</a:t>
            </a:r>
            <a:endParaRPr lang="es-ES_tradnl" dirty="0"/>
          </a:p>
        </p:txBody>
      </p:sp>
      <p:pic>
        <p:nvPicPr>
          <p:cNvPr id="5" name="Content Placeholder 4" descr="Screen shot 2011-11-17 at 9.55.47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667" b="-9667"/>
          <a:stretch>
            <a:fillRect/>
          </a:stretch>
        </p:blipFill>
        <p:spPr>
          <a:xfrm>
            <a:off x="1042416" y="4063999"/>
            <a:ext cx="7022592" cy="1742439"/>
          </a:xfrm>
        </p:spPr>
      </p:pic>
    </p:spTree>
    <p:extLst>
      <p:ext uri="{BB962C8B-B14F-4D97-AF65-F5344CB8AC3E}">
        <p14:creationId xmlns:p14="http://schemas.microsoft.com/office/powerpoint/2010/main" val="6297514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Value</a:t>
            </a:r>
            <a:endParaRPr lang="es-ES_tradnl" dirty="0"/>
          </a:p>
        </p:txBody>
      </p:sp>
      <p:pic>
        <p:nvPicPr>
          <p:cNvPr id="5" name="Content Placeholder 4" descr="Screen shot 2011-11-17 at 9.59.04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70" b="-46470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pic>
        <p:nvPicPr>
          <p:cNvPr id="6" name="Content Placeholder 5" descr="Screen shot 2011-11-17 at 9.59.21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4605" b="-84605"/>
          <a:stretch>
            <a:fillRect/>
          </a:stretch>
        </p:blipFill>
        <p:spPr>
          <a:xfrm>
            <a:off x="1042416" y="4063999"/>
            <a:ext cx="7022592" cy="1742439"/>
          </a:xfrm>
        </p:spPr>
      </p:pic>
    </p:spTree>
    <p:extLst>
      <p:ext uri="{BB962C8B-B14F-4D97-AF65-F5344CB8AC3E}">
        <p14:creationId xmlns:p14="http://schemas.microsoft.com/office/powerpoint/2010/main" val="22318021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Cuando agregamos &lt;</a:t>
            </a:r>
            <a:r>
              <a:rPr lang="es-ES_tradnl" dirty="0" err="1" smtClean="0"/>
              <a:t>context:annotation-config</a:t>
            </a:r>
            <a:r>
              <a:rPr lang="es-ES_tradnl" dirty="0" smtClean="0"/>
              <a:t>&gt; a la configuración, le informamos a Spring que lea ciertas anotaciones de nuestras clases para configurarlos </a:t>
            </a:r>
            <a:r>
              <a:rPr lang="es-ES_tradnl" dirty="0" err="1" smtClean="0"/>
              <a:t>beans</a:t>
            </a:r>
            <a:r>
              <a:rPr lang="es-ES_tradnl" dirty="0" smtClean="0"/>
              <a:t>, pero aún es necesario declarar los </a:t>
            </a:r>
            <a:r>
              <a:rPr lang="es-ES_tradnl" dirty="0" err="1" smtClean="0"/>
              <a:t>beans</a:t>
            </a:r>
            <a:r>
              <a:rPr lang="es-ES_tradnl" dirty="0" smtClean="0"/>
              <a:t> dentro del XML.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242987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pic>
        <p:nvPicPr>
          <p:cNvPr id="4" name="Content Placeholder 3" descr="Screen shot 2011-11-17 at 10.03.4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203" b="-52203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042416" y="4063999"/>
            <a:ext cx="7022592" cy="1742439"/>
          </a:xfrm>
        </p:spPr>
        <p:txBody>
          <a:bodyPr/>
          <a:lstStyle/>
          <a:p>
            <a:r>
              <a:rPr lang="es-ES_tradnl" dirty="0" smtClean="0"/>
              <a:t>Esta instrucción hace todo lo que la configuración anterior hace pero además da de alta los </a:t>
            </a:r>
            <a:r>
              <a:rPr lang="es-ES_tradnl" dirty="0" err="1" smtClean="0"/>
              <a:t>beans</a:t>
            </a:r>
            <a:r>
              <a:rPr lang="es-ES_trad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72210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Por defecto, el </a:t>
            </a:r>
            <a:r>
              <a:rPr lang="es-ES_tradnl" dirty="0" err="1" smtClean="0"/>
              <a:t>component-scan</a:t>
            </a:r>
            <a:r>
              <a:rPr lang="es-ES_tradnl" dirty="0" smtClean="0"/>
              <a:t> busca clases anotadas con los estereotipos siguientes:</a:t>
            </a:r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Component</a:t>
            </a:r>
            <a:endParaRPr lang="es-ES_tradnl" dirty="0" smtClean="0"/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Controller</a:t>
            </a:r>
            <a:endParaRPr lang="es-ES_tradnl" dirty="0" smtClean="0"/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Repository</a:t>
            </a:r>
            <a:endParaRPr lang="es-ES_tradnl" dirty="0" smtClean="0"/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Service</a:t>
            </a:r>
            <a:endParaRPr lang="es-ES_tradnl" dirty="0" smtClean="0"/>
          </a:p>
          <a:p>
            <a:pPr lvl="1"/>
            <a:r>
              <a:rPr lang="es-ES_tradnl" dirty="0" smtClean="0"/>
              <a:t>Cualquier anotación propia que se encuentra anotada con @</a:t>
            </a:r>
            <a:r>
              <a:rPr lang="es-ES_tradnl" dirty="0" err="1" smtClean="0"/>
              <a:t>Component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2457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Desacoplamiento (DI)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68580" indent="0">
              <a:buNone/>
            </a:pPr>
            <a:r>
              <a:rPr lang="es-ES_tradnl" dirty="0" err="1" smtClean="0"/>
              <a:t>package</a:t>
            </a:r>
            <a:r>
              <a:rPr lang="es-ES_tradnl" dirty="0" smtClean="0"/>
              <a:t> </a:t>
            </a:r>
            <a:r>
              <a:rPr lang="es-ES_tradnl" dirty="0" err="1" smtClean="0"/>
              <a:t>knights</a:t>
            </a:r>
            <a:r>
              <a:rPr lang="es-ES_tradnl" dirty="0"/>
              <a:t>;</a:t>
            </a:r>
          </a:p>
          <a:p>
            <a:pPr marL="68580" indent="0">
              <a:buNone/>
            </a:pP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class</a:t>
            </a:r>
            <a:r>
              <a:rPr lang="es-ES_tradnl" dirty="0"/>
              <a:t> </a:t>
            </a:r>
            <a:r>
              <a:rPr lang="es-ES_tradnl" dirty="0" err="1"/>
              <a:t>BraveKnight</a:t>
            </a:r>
            <a:r>
              <a:rPr lang="es-ES_tradnl" dirty="0"/>
              <a:t> </a:t>
            </a:r>
            <a:r>
              <a:rPr lang="es-ES_tradnl" dirty="0" err="1"/>
              <a:t>implements</a:t>
            </a:r>
            <a:r>
              <a:rPr lang="es-ES_tradnl" dirty="0"/>
              <a:t> </a:t>
            </a:r>
            <a:r>
              <a:rPr lang="es-ES_tradnl" dirty="0" err="1"/>
              <a:t>Knight</a:t>
            </a:r>
            <a:r>
              <a:rPr lang="es-ES_tradnl" dirty="0"/>
              <a:t> { </a:t>
            </a:r>
            <a:endParaRPr lang="es-ES_tradnl" dirty="0" smtClean="0"/>
          </a:p>
          <a:p>
            <a:pPr marL="68580" indent="0">
              <a:buNone/>
            </a:pPr>
            <a:r>
              <a:rPr lang="es-ES_tradnl" dirty="0" smtClean="0"/>
              <a:t>  </a:t>
            </a:r>
            <a:r>
              <a:rPr lang="es-ES_tradnl" dirty="0" err="1" smtClean="0"/>
              <a:t>private</a:t>
            </a:r>
            <a:r>
              <a:rPr lang="es-ES_tradnl" dirty="0" smtClean="0"/>
              <a:t> </a:t>
            </a:r>
            <a:r>
              <a:rPr lang="es-ES_tradnl" dirty="0" err="1"/>
              <a:t>Quest</a:t>
            </a:r>
            <a:r>
              <a:rPr lang="es-ES_tradnl" dirty="0"/>
              <a:t> </a:t>
            </a:r>
            <a:r>
              <a:rPr lang="es-ES_tradnl" dirty="0" err="1"/>
              <a:t>quest</a:t>
            </a:r>
            <a:r>
              <a:rPr lang="es-ES_tradnl" dirty="0" smtClean="0"/>
              <a:t>;</a:t>
            </a:r>
          </a:p>
          <a:p>
            <a:pPr marL="68580" indent="0">
              <a:buNone/>
            </a:pPr>
            <a:r>
              <a:rPr lang="es-ES_tradnl" dirty="0" smtClean="0"/>
              <a:t>  </a:t>
            </a:r>
            <a:r>
              <a:rPr lang="es-ES_tradnl" dirty="0" err="1" smtClean="0"/>
              <a:t>public</a:t>
            </a:r>
            <a:r>
              <a:rPr lang="es-ES_tradnl" dirty="0" smtClean="0"/>
              <a:t> </a:t>
            </a:r>
            <a:r>
              <a:rPr lang="es-ES_tradnl" dirty="0" err="1"/>
              <a:t>BraveKnight</a:t>
            </a:r>
            <a:r>
              <a:rPr lang="es-ES_tradnl" dirty="0"/>
              <a:t>(</a:t>
            </a:r>
            <a:r>
              <a:rPr lang="es-ES_tradnl" dirty="0" err="1"/>
              <a:t>Quest</a:t>
            </a:r>
            <a:r>
              <a:rPr lang="es-ES_tradnl" dirty="0"/>
              <a:t> </a:t>
            </a:r>
            <a:r>
              <a:rPr lang="es-ES_tradnl" dirty="0" err="1"/>
              <a:t>quest</a:t>
            </a:r>
            <a:r>
              <a:rPr lang="es-ES_tradnl" dirty="0"/>
              <a:t>) { </a:t>
            </a:r>
          </a:p>
          <a:p>
            <a:pPr marL="68580" indent="0">
              <a:buNone/>
            </a:pPr>
            <a:r>
              <a:rPr lang="es-ES_tradnl" dirty="0" smtClean="0"/>
              <a:t>    </a:t>
            </a:r>
            <a:r>
              <a:rPr lang="es-ES_tradnl" dirty="0" err="1" smtClean="0"/>
              <a:t>this.quest</a:t>
            </a:r>
            <a:r>
              <a:rPr lang="es-ES_tradnl" dirty="0" smtClean="0"/>
              <a:t> </a:t>
            </a:r>
            <a:r>
              <a:rPr lang="es-ES_tradnl" dirty="0"/>
              <a:t>= </a:t>
            </a:r>
            <a:r>
              <a:rPr lang="es-ES_tradnl" dirty="0" err="1"/>
              <a:t>quest</a:t>
            </a:r>
            <a:r>
              <a:rPr lang="es-ES_tradnl" dirty="0"/>
              <a:t>;</a:t>
            </a:r>
          </a:p>
          <a:p>
            <a:pPr marL="68580" indent="0">
              <a:buNone/>
            </a:pPr>
            <a:r>
              <a:rPr lang="es-ES_tradnl" dirty="0" smtClean="0"/>
              <a:t>  }</a:t>
            </a:r>
            <a:endParaRPr lang="es-ES_tradnl" dirty="0"/>
          </a:p>
          <a:p>
            <a:pPr marL="68580" indent="0">
              <a:buNone/>
            </a:pPr>
            <a:endParaRPr lang="es-ES_tradnl" dirty="0"/>
          </a:p>
          <a:p>
            <a:pPr marL="68580" indent="0">
              <a:buNone/>
            </a:pPr>
            <a:r>
              <a:rPr lang="es-ES_tradnl" dirty="0" smtClean="0"/>
              <a:t>  </a:t>
            </a:r>
            <a:r>
              <a:rPr lang="es-ES_tradnl" dirty="0" err="1" smtClean="0"/>
              <a:t>public</a:t>
            </a:r>
            <a:r>
              <a:rPr lang="es-ES_tradnl" dirty="0" smtClean="0"/>
              <a:t> </a:t>
            </a:r>
            <a:r>
              <a:rPr lang="es-ES_tradnl" dirty="0" err="1"/>
              <a:t>void</a:t>
            </a:r>
            <a:r>
              <a:rPr lang="es-ES_tradnl" dirty="0"/>
              <a:t> </a:t>
            </a:r>
            <a:r>
              <a:rPr lang="es-ES_tradnl" dirty="0" err="1"/>
              <a:t>embarkOnQuest</a:t>
            </a:r>
            <a:r>
              <a:rPr lang="es-ES_tradnl" dirty="0"/>
              <a:t>() </a:t>
            </a:r>
            <a:r>
              <a:rPr lang="es-ES_tradnl" dirty="0" err="1" smtClean="0"/>
              <a:t>throws</a:t>
            </a:r>
            <a:r>
              <a:rPr lang="es-ES_tradnl" dirty="0" smtClean="0"/>
              <a:t> </a:t>
            </a:r>
            <a:r>
              <a:rPr lang="es-ES_tradnl" dirty="0" err="1" smtClean="0"/>
              <a:t>QuestException</a:t>
            </a:r>
            <a:r>
              <a:rPr lang="es-ES_tradnl" dirty="0" smtClean="0"/>
              <a:t> </a:t>
            </a:r>
            <a:r>
              <a:rPr lang="es-ES_tradnl" dirty="0"/>
              <a:t>{ </a:t>
            </a:r>
            <a:endParaRPr lang="es-ES_tradnl" dirty="0" smtClean="0"/>
          </a:p>
          <a:p>
            <a:pPr marL="68580" indent="0">
              <a:buNone/>
            </a:pPr>
            <a:r>
              <a:rPr lang="es-ES_tradnl" dirty="0" smtClean="0"/>
              <a:t>    </a:t>
            </a:r>
            <a:r>
              <a:rPr lang="es-ES_tradnl" dirty="0" err="1" smtClean="0"/>
              <a:t>quest.embark</a:t>
            </a:r>
            <a:r>
              <a:rPr lang="es-ES_tradnl" dirty="0"/>
              <a:t>();</a:t>
            </a:r>
          </a:p>
          <a:p>
            <a:pPr marL="68580" indent="0">
              <a:buNone/>
            </a:pPr>
            <a:r>
              <a:rPr lang="es-ES_tradnl" dirty="0" smtClean="0"/>
              <a:t>  }</a:t>
            </a:r>
            <a:endParaRPr lang="es-ES_tradnl" dirty="0"/>
          </a:p>
          <a:p>
            <a:pPr marL="68580" indent="0">
              <a:buNone/>
            </a:pPr>
            <a:r>
              <a:rPr lang="es-ES_tradnl" dirty="0" smtClean="0"/>
              <a:t>}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87092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pic>
        <p:nvPicPr>
          <p:cNvPr id="4" name="Content Placeholder 3" descr="Screen shot 2011-11-17 at 10.10.0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250" b="-162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146362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pic>
        <p:nvPicPr>
          <p:cNvPr id="5" name="Content Placeholder 4" descr="Screen shot 2011-11-17 at 10.10.5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1458" b="-1014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8564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Filtrado</a:t>
            </a:r>
          </a:p>
          <a:p>
            <a:pPr lvl="1"/>
            <a:r>
              <a:rPr lang="es-ES_tradnl" dirty="0" smtClean="0"/>
              <a:t>Se puede filtrar el escaneo de clases ya sea para incluir o excluir</a:t>
            </a:r>
          </a:p>
          <a:p>
            <a:pPr lvl="2"/>
            <a:r>
              <a:rPr lang="es-ES_tradnl" dirty="0" smtClean="0"/>
              <a:t>&lt;</a:t>
            </a:r>
            <a:r>
              <a:rPr lang="es-ES_tradnl" dirty="0" err="1" smtClean="0"/>
              <a:t>context:include-filter</a:t>
            </a:r>
            <a:r>
              <a:rPr lang="es-ES_tradnl" dirty="0" smtClean="0"/>
              <a:t>&gt;</a:t>
            </a:r>
          </a:p>
          <a:p>
            <a:pPr lvl="2"/>
            <a:r>
              <a:rPr lang="es-ES_tradnl" dirty="0" smtClean="0"/>
              <a:t>&lt;</a:t>
            </a:r>
            <a:r>
              <a:rPr lang="es-ES_tradnl" dirty="0" err="1" smtClean="0"/>
              <a:t>context:exclude-filter</a:t>
            </a:r>
            <a:r>
              <a:rPr lang="es-ES_tradnl" dirty="0" smtClean="0"/>
              <a:t>&gt;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504134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pic>
        <p:nvPicPr>
          <p:cNvPr id="4" name="Content Placeholder 3" descr="Screen shot 2011-11-17 at 10.15.0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732" b="-987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51565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Tipos de Filtros</a:t>
            </a:r>
          </a:p>
          <a:p>
            <a:pPr lvl="1"/>
            <a:r>
              <a:rPr lang="es-ES_tradnl" dirty="0" err="1" smtClean="0"/>
              <a:t>annotation</a:t>
            </a:r>
            <a:endParaRPr lang="es-ES_tradnl" dirty="0" smtClean="0"/>
          </a:p>
          <a:p>
            <a:pPr lvl="2"/>
            <a:r>
              <a:rPr lang="es-ES_tradnl" dirty="0" smtClean="0"/>
              <a:t>Elige las clases que tienen cierta anotación a nivel Tipo</a:t>
            </a:r>
          </a:p>
          <a:p>
            <a:pPr lvl="1"/>
            <a:r>
              <a:rPr lang="es-ES_tradnl" dirty="0" err="1" smtClean="0"/>
              <a:t>assignable</a:t>
            </a:r>
            <a:endParaRPr lang="es-ES_tradnl" dirty="0" smtClean="0"/>
          </a:p>
          <a:p>
            <a:pPr lvl="2"/>
            <a:r>
              <a:rPr lang="es-ES_tradnl" dirty="0" smtClean="0"/>
              <a:t>Elige las clases que pueden ser asignadas al Tipo especificado en el atributo </a:t>
            </a:r>
            <a:r>
              <a:rPr lang="es-ES_tradnl" i="1" dirty="0" err="1" smtClean="0"/>
              <a:t>expression</a:t>
            </a:r>
            <a:endParaRPr lang="es-ES_tradnl" dirty="0" smtClean="0"/>
          </a:p>
          <a:p>
            <a:pPr lvl="1"/>
            <a:r>
              <a:rPr lang="es-ES_tradnl" dirty="0" err="1" smtClean="0"/>
              <a:t>aspectj</a:t>
            </a:r>
            <a:endParaRPr lang="es-ES_tradnl" dirty="0" smtClean="0"/>
          </a:p>
          <a:p>
            <a:pPr lvl="2"/>
            <a:r>
              <a:rPr lang="es-ES_tradnl" dirty="0" smtClean="0"/>
              <a:t>Elige las clases que </a:t>
            </a:r>
            <a:r>
              <a:rPr lang="es-ES_tradnl" dirty="0" err="1" smtClean="0"/>
              <a:t>concidan</a:t>
            </a:r>
            <a:r>
              <a:rPr lang="es-ES_tradnl" dirty="0" smtClean="0"/>
              <a:t> con el tipo </a:t>
            </a:r>
            <a:r>
              <a:rPr lang="es-ES_tradnl" dirty="0" err="1" smtClean="0"/>
              <a:t>AspectJ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229507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Tipos de Filtros (cont.)</a:t>
            </a:r>
          </a:p>
          <a:p>
            <a:pPr lvl="1"/>
            <a:r>
              <a:rPr lang="es-ES_tradnl" dirty="0" err="1" smtClean="0"/>
              <a:t>custom</a:t>
            </a:r>
            <a:endParaRPr lang="es-ES_tradnl" dirty="0" smtClean="0"/>
          </a:p>
          <a:p>
            <a:pPr lvl="2"/>
            <a:r>
              <a:rPr lang="es-ES_tradnl" dirty="0" smtClean="0"/>
              <a:t>Usa una clase que implemente a </a:t>
            </a:r>
            <a:r>
              <a:rPr lang="es-ES_tradnl" dirty="0" err="1" smtClean="0"/>
              <a:t>org.springframework.core.type.TypeFilter</a:t>
            </a:r>
            <a:endParaRPr lang="es-ES_tradnl" dirty="0" smtClean="0"/>
          </a:p>
          <a:p>
            <a:pPr lvl="1"/>
            <a:r>
              <a:rPr lang="es-ES_tradnl" dirty="0" err="1"/>
              <a:t>r</a:t>
            </a:r>
            <a:r>
              <a:rPr lang="es-ES_tradnl" dirty="0" err="1" smtClean="0"/>
              <a:t>egex</a:t>
            </a:r>
            <a:endParaRPr lang="es-ES_tradnl" dirty="0" smtClean="0"/>
          </a:p>
          <a:p>
            <a:pPr lvl="2"/>
            <a:r>
              <a:rPr lang="es-ES_tradnl" dirty="0" smtClean="0"/>
              <a:t>Elige las clases que sus nombres coincidan con la expresión regular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097261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pic>
        <p:nvPicPr>
          <p:cNvPr id="4" name="Content Placeholder 3" descr="Screen shot 2011-11-17 at 10.20.4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408" b="-544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53176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Migrar Lote de carros a Spring / Maven / JUnit / </a:t>
            </a:r>
            <a:r>
              <a:rPr lang="es-ES_tradnl" dirty="0" err="1" smtClean="0"/>
              <a:t>Mockito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68963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</a:t>
            </a:r>
            <a:endParaRPr lang="es-ES_tradnl" dirty="0"/>
          </a:p>
        </p:txBody>
      </p:sp>
      <p:pic>
        <p:nvPicPr>
          <p:cNvPr id="4" name="Content Placeholder 3" descr="Screen shot 2011-11-17 at 10.25.00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79" r="-83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19998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La herencia puede ayudarnos a resolver este problema, pero en cuanto el sistema crezca, tendremos un modelo complejo y tendremos que saber mucho de este para poder hacer las llamadas correctas.</a:t>
            </a:r>
          </a:p>
          <a:p>
            <a:r>
              <a:rPr lang="es-ES_tradnl" dirty="0" smtClean="0"/>
              <a:t>Los aspectos nos ofrecen una alternativa que puede ser mas limpia en muchos casos.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809654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5691</TotalTime>
  <Words>3441</Words>
  <Application>Microsoft Macintosh PowerPoint</Application>
  <PresentationFormat>On-screen Show (4:3)</PresentationFormat>
  <Paragraphs>532</Paragraphs>
  <Slides>178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178</vt:i4>
      </vt:variant>
    </vt:vector>
  </HeadingPairs>
  <TitlesOfParts>
    <vt:vector size="179" baseType="lpstr">
      <vt:lpstr>Austin</vt:lpstr>
      <vt:lpstr>Desarrollo Web utilizando Spring 3.0</vt:lpstr>
      <vt:lpstr>Introducción a Desarrollo Web</vt:lpstr>
      <vt:lpstr>Spring Core</vt:lpstr>
      <vt:lpstr>Historia</vt:lpstr>
      <vt:lpstr>Simplifica Java</vt:lpstr>
      <vt:lpstr>EJB 2.0</vt:lpstr>
      <vt:lpstr>Spring</vt:lpstr>
      <vt:lpstr>Acoplamiento</vt:lpstr>
      <vt:lpstr>Desacoplamiento (DI)</vt:lpstr>
      <vt:lpstr>Prueba Unitaria</vt:lpstr>
      <vt:lpstr>Ejemplo</vt:lpstr>
      <vt:lpstr>AOP</vt:lpstr>
      <vt:lpstr>Problemas que resuelve</vt:lpstr>
      <vt:lpstr>Ejemplo del problema</vt:lpstr>
      <vt:lpstr>Problema resuelto con AOP</vt:lpstr>
      <vt:lpstr>AOP</vt:lpstr>
      <vt:lpstr>¿Solución?</vt:lpstr>
      <vt:lpstr>Utilizando AOP</vt:lpstr>
      <vt:lpstr>Ejemplo</vt:lpstr>
      <vt:lpstr>Contenedor</vt:lpstr>
      <vt:lpstr>Contextos</vt:lpstr>
      <vt:lpstr>Ejemplos</vt:lpstr>
      <vt:lpstr>Ciclo de vida</vt:lpstr>
      <vt:lpstr>Módulos</vt:lpstr>
      <vt:lpstr>Core</vt:lpstr>
      <vt:lpstr>AOP</vt:lpstr>
      <vt:lpstr>Acceso a Datos e Integración</vt:lpstr>
      <vt:lpstr>Web y Acceso Remoto</vt:lpstr>
      <vt:lpstr>Pruebas</vt:lpstr>
      <vt:lpstr>Otros módulos</vt:lpstr>
      <vt:lpstr>Nuevo en 2.5</vt:lpstr>
      <vt:lpstr>Nuevo en 3.0</vt:lpstr>
      <vt:lpstr>Nuevo en 3.0 (cont.)</vt:lpstr>
      <vt:lpstr>Conexiones (Wiring)</vt:lpstr>
      <vt:lpstr>Namespaces</vt:lpstr>
      <vt:lpstr>Namespaces (cont.)</vt:lpstr>
      <vt:lpstr>Namespaces (cont.)</vt:lpstr>
      <vt:lpstr>Namespaces (cont.)</vt:lpstr>
      <vt:lpstr>Ejercicio</vt:lpstr>
      <vt:lpstr>Alcances</vt:lpstr>
      <vt:lpstr>Alcances</vt:lpstr>
      <vt:lpstr>Alcances</vt:lpstr>
      <vt:lpstr>Ejemplo</vt:lpstr>
      <vt:lpstr>Inicialización y Destrucción</vt:lpstr>
      <vt:lpstr>Inicialización y Destrucción (cont.)</vt:lpstr>
      <vt:lpstr>PowerPoint Presentation</vt:lpstr>
      <vt:lpstr>Inyectando propiedades</vt:lpstr>
      <vt:lpstr>Inyectando propiedades</vt:lpstr>
      <vt:lpstr>Inyectando propiedades</vt:lpstr>
      <vt:lpstr>Inyectando propiedades</vt:lpstr>
      <vt:lpstr>Inyectando colecciones</vt:lpstr>
      <vt:lpstr>Inyectando colecciones</vt:lpstr>
      <vt:lpstr>Inyectando colecciones</vt:lpstr>
      <vt:lpstr>Inyectando colecciones</vt:lpstr>
      <vt:lpstr>Inyectando colecciones</vt:lpstr>
      <vt:lpstr>Inyectando colecciones</vt:lpstr>
      <vt:lpstr>Inyectando colecciones</vt:lpstr>
      <vt:lpstr>Inyectando colecciones</vt:lpstr>
      <vt:lpstr>Inyectando colecciones</vt:lpstr>
      <vt:lpstr>PowerPoint Presentation</vt:lpstr>
      <vt:lpstr>Inyectando propiedades automáticamente</vt:lpstr>
      <vt:lpstr>Inyectando propiedades automáticamente</vt:lpstr>
      <vt:lpstr>Inyectando byName</vt:lpstr>
      <vt:lpstr>Inyectando byName</vt:lpstr>
      <vt:lpstr>Inyectando byType</vt:lpstr>
      <vt:lpstr>Inyectando byType</vt:lpstr>
      <vt:lpstr>Inyectando por constructor</vt:lpstr>
      <vt:lpstr>Inyectando por constructor</vt:lpstr>
      <vt:lpstr>Auto detectar la inyección</vt:lpstr>
      <vt:lpstr>Configuración general de la auto inyección</vt:lpstr>
      <vt:lpstr>Mezclar auto inyección con la explícita</vt:lpstr>
      <vt:lpstr>Mezclar auto inyección con la explícita</vt:lpstr>
      <vt:lpstr>Inyectando con anotaciones</vt:lpstr>
      <vt:lpstr>Inyectando con anotaciones</vt:lpstr>
      <vt:lpstr>Inyectando con anotaciones</vt:lpstr>
      <vt:lpstr>@Autowired</vt:lpstr>
      <vt:lpstr>@Autowired</vt:lpstr>
      <vt:lpstr>@Autowired</vt:lpstr>
      <vt:lpstr>@Autowired</vt:lpstr>
      <vt:lpstr>@Autowired</vt:lpstr>
      <vt:lpstr>Seleccionar</vt:lpstr>
      <vt:lpstr>Seleccionar</vt:lpstr>
      <vt:lpstr>@Inject</vt:lpstr>
      <vt:lpstr>@Inject</vt:lpstr>
      <vt:lpstr>@Inject</vt:lpstr>
      <vt:lpstr>@Value</vt:lpstr>
      <vt:lpstr>Descubrimiento automático</vt:lpstr>
      <vt:lpstr>Descubrimiento automático</vt:lpstr>
      <vt:lpstr>Descubrimiento automático</vt:lpstr>
      <vt:lpstr>Descubrimiento automático</vt:lpstr>
      <vt:lpstr>Descubrimiento automático</vt:lpstr>
      <vt:lpstr>Descubrimiento automático</vt:lpstr>
      <vt:lpstr>Descubrimiento automático</vt:lpstr>
      <vt:lpstr>Descubrimiento automático</vt:lpstr>
      <vt:lpstr>Descubrimiento automático</vt:lpstr>
      <vt:lpstr>Descubrimiento automático</vt:lpstr>
      <vt:lpstr>Ejercicio</vt:lpstr>
      <vt:lpstr>AOP</vt:lpstr>
      <vt:lpstr>AOP</vt:lpstr>
      <vt:lpstr>AOP</vt:lpstr>
      <vt:lpstr>ADVICE</vt:lpstr>
      <vt:lpstr>Tipos de advice</vt:lpstr>
      <vt:lpstr>Tipos de advice (cont.)</vt:lpstr>
      <vt:lpstr>JOIN POINTS</vt:lpstr>
      <vt:lpstr>POINTCUTS</vt:lpstr>
      <vt:lpstr>ASPECTS</vt:lpstr>
      <vt:lpstr>INTRODUCTIONS</vt:lpstr>
      <vt:lpstr>WEAVING (coser)</vt:lpstr>
      <vt:lpstr>Definición de Pointcuts</vt:lpstr>
      <vt:lpstr>Definición de Pointcuts (cont.)</vt:lpstr>
      <vt:lpstr>Definición de Pointcuts (cont.)</vt:lpstr>
      <vt:lpstr>Definición de Pointcuts (cont.)</vt:lpstr>
      <vt:lpstr>Definición de Pointcuts (cont.)</vt:lpstr>
      <vt:lpstr>Crear pointcuts</vt:lpstr>
      <vt:lpstr>Crear pointcuts</vt:lpstr>
      <vt:lpstr>Designador bean() de Spring</vt:lpstr>
      <vt:lpstr>AOP con XML</vt:lpstr>
      <vt:lpstr>AOP con XML (cont.)</vt:lpstr>
      <vt:lpstr>AOP con XML (cont.)</vt:lpstr>
      <vt:lpstr>Clase que ofrece el advice</vt:lpstr>
      <vt:lpstr>Definición del bean</vt:lpstr>
      <vt:lpstr>Configuración con XML</vt:lpstr>
      <vt:lpstr>Ejecución</vt:lpstr>
      <vt:lpstr>Optimizando pointcut</vt:lpstr>
      <vt:lpstr>Implementando around</vt:lpstr>
      <vt:lpstr>Configurando around</vt:lpstr>
      <vt:lpstr>Implementando con parámetros</vt:lpstr>
      <vt:lpstr>Implementando con parámetros</vt:lpstr>
      <vt:lpstr>Implementando con parámetros</vt:lpstr>
      <vt:lpstr>Introducir nueva funcionalidad</vt:lpstr>
      <vt:lpstr>Introducir nueva funcionalidad</vt:lpstr>
      <vt:lpstr>AOP con anotaciones</vt:lpstr>
      <vt:lpstr>AOP con anotaciones (cont.)</vt:lpstr>
      <vt:lpstr>around con anotaciones</vt:lpstr>
      <vt:lpstr>Pasando argumentos con advice anotado</vt:lpstr>
      <vt:lpstr>Agregar funcionalidad utilizando anotaciones</vt:lpstr>
      <vt:lpstr>Ejercicio</vt:lpstr>
      <vt:lpstr>Básicos de Spring</vt:lpstr>
      <vt:lpstr>Acceso a Datos</vt:lpstr>
      <vt:lpstr>Acceso a Datos</vt:lpstr>
      <vt:lpstr>Acceso a Datos</vt:lpstr>
      <vt:lpstr>Templates  y Callbacks</vt:lpstr>
      <vt:lpstr>Plantillas (Templates)</vt:lpstr>
      <vt:lpstr>Plantillas (Templates)</vt:lpstr>
      <vt:lpstr>Plantillas (Templates)</vt:lpstr>
      <vt:lpstr>DAO Support</vt:lpstr>
      <vt:lpstr>DAO Support</vt:lpstr>
      <vt:lpstr>DAO Support</vt:lpstr>
      <vt:lpstr>Acceso mediante JNDI</vt:lpstr>
      <vt:lpstr>Acceso a través de DBCP</vt:lpstr>
      <vt:lpstr>Acceso a través del DriverManagerDataSource</vt:lpstr>
      <vt:lpstr>Declaración de SQL</vt:lpstr>
      <vt:lpstr>Insertar Datos</vt:lpstr>
      <vt:lpstr>Actualizar Datos</vt:lpstr>
      <vt:lpstr>Obtener Datos</vt:lpstr>
      <vt:lpstr>Utilizando Templates</vt:lpstr>
      <vt:lpstr>Utilizando Templates</vt:lpstr>
      <vt:lpstr>Insertar Datos</vt:lpstr>
      <vt:lpstr>Obtener Datos</vt:lpstr>
      <vt:lpstr>Uso de parámetros con nombre</vt:lpstr>
      <vt:lpstr>Extender las clases de soporte</vt:lpstr>
      <vt:lpstr>Extender las clases de soporte</vt:lpstr>
      <vt:lpstr>Ejercicio</vt:lpstr>
      <vt:lpstr>Spring ORM</vt:lpstr>
      <vt:lpstr>Spring ORM</vt:lpstr>
      <vt:lpstr>Hibernate</vt:lpstr>
      <vt:lpstr>Hibernate</vt:lpstr>
      <vt:lpstr>Hibernate</vt:lpstr>
      <vt:lpstr>Hibernate</vt:lpstr>
      <vt:lpstr>Ejercicio</vt:lpstr>
      <vt:lpstr>JPA</vt:lpstr>
      <vt:lpstr>Configurando JPA a nivel Aplicación</vt:lpstr>
      <vt:lpstr>Configurando JPA a nivel contenedor</vt:lpstr>
      <vt:lpstr>Configurando JPA a nivel contenedor</vt:lpstr>
      <vt:lpstr>Configurando JPA</vt:lpstr>
      <vt:lpstr>Implementando JPA</vt:lpstr>
      <vt:lpstr>Configurando inyección de PersistenceContext</vt:lpstr>
      <vt:lpstr>Integrando Spring</vt:lpstr>
    </vt:vector>
  </TitlesOfParts>
  <Company>Universidad de Montemorelos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Web utilizando Spring 3.0</dc:title>
  <dc:creator>J. David Mendoza</dc:creator>
  <cp:lastModifiedBy>J. David Mendoza</cp:lastModifiedBy>
  <cp:revision>86</cp:revision>
  <dcterms:created xsi:type="dcterms:W3CDTF">2011-11-16T14:53:00Z</dcterms:created>
  <dcterms:modified xsi:type="dcterms:W3CDTF">2011-11-20T13:46:07Z</dcterms:modified>
</cp:coreProperties>
</file>